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handoutMasterIdLst>
    <p:handoutMasterId r:id="rId21"/>
  </p:handoutMasterIdLst>
  <p:sldIdLst>
    <p:sldId id="256" r:id="rId2"/>
    <p:sldId id="258" r:id="rId3"/>
    <p:sldId id="298" r:id="rId4"/>
    <p:sldId id="299" r:id="rId5"/>
    <p:sldId id="300" r:id="rId6"/>
    <p:sldId id="262" r:id="rId7"/>
    <p:sldId id="306" r:id="rId8"/>
    <p:sldId id="286" r:id="rId9"/>
    <p:sldId id="307" r:id="rId10"/>
    <p:sldId id="287" r:id="rId11"/>
    <p:sldId id="301" r:id="rId12"/>
    <p:sldId id="302" r:id="rId13"/>
    <p:sldId id="303" r:id="rId14"/>
    <p:sldId id="297" r:id="rId15"/>
    <p:sldId id="292" r:id="rId16"/>
    <p:sldId id="305" r:id="rId17"/>
    <p:sldId id="295" r:id="rId18"/>
    <p:sldId id="304"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2BE"/>
    <a:srgbClr val="4E03BD"/>
    <a:srgbClr val="4F81BD"/>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349" autoAdjust="0"/>
    <p:restoredTop sz="77186" autoAdjust="0"/>
  </p:normalViewPr>
  <p:slideViewPr>
    <p:cSldViewPr>
      <p:cViewPr varScale="1">
        <p:scale>
          <a:sx n="102" d="100"/>
          <a:sy n="102" d="100"/>
        </p:scale>
        <p:origin x="1506" y="96"/>
      </p:cViewPr>
      <p:guideLst>
        <p:guide orient="horz" pos="2160"/>
        <p:guide pos="2880"/>
      </p:guideLst>
    </p:cSldViewPr>
  </p:slideViewPr>
  <p:outlineViewPr>
    <p:cViewPr>
      <p:scale>
        <a:sx n="33" d="100"/>
        <a:sy n="33" d="100"/>
      </p:scale>
      <p:origin x="0" y="1195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DE15E68-26BB-4206-A3B6-7F1069413EBD}" type="datetimeFigureOut">
              <a:rPr lang="en-US" smtClean="0"/>
              <a:t>9/22/2014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F851736-64D5-4793-AB57-325515ED89C2}" type="slidenum">
              <a:rPr lang="en-US" smtClean="0"/>
              <a:t>‹#›</a:t>
            </a:fld>
            <a:endParaRPr lang="en-US"/>
          </a:p>
        </p:txBody>
      </p:sp>
    </p:spTree>
    <p:extLst>
      <p:ext uri="{BB962C8B-B14F-4D97-AF65-F5344CB8AC3E}">
        <p14:creationId xmlns:p14="http://schemas.microsoft.com/office/powerpoint/2010/main" val="1350332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F72811-D596-42A0-9915-A33E82891F58}" type="datetimeFigureOut">
              <a:rPr lang="en-US" smtClean="0"/>
              <a:t>9/22/2014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7C89625-8BC1-49DB-BDD5-37546CA4364C}" type="slidenum">
              <a:rPr lang="en-US" smtClean="0"/>
              <a:t>‹#›</a:t>
            </a:fld>
            <a:endParaRPr lang="en-US"/>
          </a:p>
        </p:txBody>
      </p:sp>
    </p:spTree>
    <p:extLst>
      <p:ext uri="{BB962C8B-B14F-4D97-AF65-F5344CB8AC3E}">
        <p14:creationId xmlns:p14="http://schemas.microsoft.com/office/powerpoint/2010/main" val="43962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a:t>
            </a:fld>
            <a:endParaRPr lang="en-US"/>
          </a:p>
        </p:txBody>
      </p:sp>
    </p:spTree>
    <p:extLst>
      <p:ext uri="{BB962C8B-B14F-4D97-AF65-F5344CB8AC3E}">
        <p14:creationId xmlns:p14="http://schemas.microsoft.com/office/powerpoint/2010/main" val="246494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there is an important interdependency between land development, mobility and accessibility, and economic development.  Susan Hanson and Genevieve Giuliano (2004 P63) identify four historical periods in intraurban transport:  the walking horse car Era, the Electric Street Car Era, the Recreational Auto Era, and the Freeway Era. Each era increased either the accessibility or the mobility or both by modifying the distance travelable between the residential areas and center business districts. Each era modified the geographical shape of urban area as mobility and accessibility increased creating a huge time convergence between origin and destination of any trips.(Hanson and Giuliano 2004 P330) (Adam 1979 P28).  As Hanson and Giuliano describe it:</a:t>
            </a:r>
          </a:p>
          <a:p>
            <a:endParaRPr lang="en-US" dirty="0"/>
          </a:p>
          <a:p>
            <a:pPr marL="174708" indent="-174708">
              <a:buFont typeface="Arial" pitchFamily="34" charset="0"/>
              <a:buChar char="•"/>
            </a:pPr>
            <a:r>
              <a:rPr lang="en-US" dirty="0"/>
              <a:t>During the Walking-Horsecars era (1800-1890) commuters only have their feet and horsecars to move around.  Everything had to be close to one another as the mobility was extremely reduced.</a:t>
            </a:r>
          </a:p>
          <a:p>
            <a:endParaRPr lang="en-US" dirty="0"/>
          </a:p>
          <a:p>
            <a:pPr marL="174708" indent="-174708">
              <a:buFont typeface="Arial" pitchFamily="34" charset="0"/>
              <a:buChar char="•"/>
            </a:pPr>
            <a:r>
              <a:rPr lang="en-US" dirty="0"/>
              <a:t>During the Electric Street Car era (1890-1920) commuters’ mobility is increased by the speed of electrical street car and rail road steam engines.  They can cover more distance in the same period of time, so that cities begin to spread out along street car path.  Because commuters still have to walk between home and the street car stop stations, they reside along the paths of electrical street car and rail road track.</a:t>
            </a:r>
          </a:p>
          <a:p>
            <a:endParaRPr lang="en-US" dirty="0"/>
          </a:p>
          <a:p>
            <a:pPr marL="174708" indent="-174708">
              <a:buFont typeface="Arial" pitchFamily="34" charset="0"/>
              <a:buChar char="•"/>
            </a:pPr>
            <a:r>
              <a:rPr lang="en-US" dirty="0"/>
              <a:t>During the Recreational Automobile Era (1920-1945) commuters gain mobility as automobiles are not limited by the tracks of electrical street cars and rail road tracks.  Commuters can complete door-to-door commutes between origins and destinations.  Areas previously undeveloped are filed up with new residential construction, as the automobile increased accessibility to remote land, and mobility.</a:t>
            </a:r>
          </a:p>
          <a:p>
            <a:endParaRPr lang="en-US" dirty="0"/>
          </a:p>
          <a:p>
            <a:pPr marL="174708" indent="-174708">
              <a:buFont typeface="Arial" pitchFamily="34" charset="0"/>
              <a:buChar char="•"/>
            </a:pPr>
            <a:r>
              <a:rPr lang="en-US" dirty="0"/>
              <a:t>During the freeway era (1945-present) commuters gain accessibility by providing high speed intraurban networks.  Commuters can cover greater distance in the same amount of times. Freeways become “main streets.”  Urban areas expend along freeway creating urban sprawling.</a:t>
            </a:r>
          </a:p>
          <a:p>
            <a:pPr marL="174708" indent="-174708">
              <a:buFont typeface="Arial" pitchFamily="34" charset="0"/>
              <a:buChar char="•"/>
            </a:pPr>
            <a:endParaRPr lang="en-US" dirty="0"/>
          </a:p>
          <a:p>
            <a:r>
              <a:rPr lang="en-US" dirty="0"/>
              <a:t>In other words, modern commute is predetermined by the strength of accessibility and mobility to both central business districts and the strength of accessibility predetermine the demand for lands (Brigham 1965). Anthony Chen, Plya Chootinan, Seungkyu Ryu, and S.C. Wong, who reviewed recently developed measure for assessing the quality of origin destination estimated from traffic count, conclude that new generalized demand scale measures still have limited applications as so many parameters are unspecified. Yet, they recognize the value of traffic modelization in estimating the demand for land.</a:t>
            </a:r>
          </a:p>
          <a:p>
            <a:endParaRPr lang="en-US" dirty="0"/>
          </a:p>
          <a:p>
            <a:pPr defTabSz="931774"/>
            <a:r>
              <a:rPr lang="en-US" dirty="0"/>
              <a:t>Using ArcView Network Analyst, </a:t>
            </a:r>
            <a:r>
              <a:rPr lang="en-US" dirty="0" err="1"/>
              <a:t>Mohamad</a:t>
            </a:r>
            <a:r>
              <a:rPr lang="en-US" dirty="0"/>
              <a:t> Abdel </a:t>
            </a:r>
            <a:r>
              <a:rPr lang="en-US" dirty="0" err="1"/>
              <a:t>Aty</a:t>
            </a:r>
            <a:r>
              <a:rPr lang="en-US" dirty="0"/>
              <a:t> and </a:t>
            </a:r>
            <a:r>
              <a:rPr lang="en-US" dirty="0" err="1"/>
              <a:t>Yile</a:t>
            </a:r>
            <a:r>
              <a:rPr lang="en-US" dirty="0"/>
              <a:t> Huang showed that the distance traveled to access or after exiting a ramp does not depend only on the spacing between ramps, but on several factors, such as trip purpose, vehicle occupancy, driver’s income level, and E-Pass use (Abdel-</a:t>
            </a:r>
            <a:r>
              <a:rPr lang="en-US" dirty="0" err="1"/>
              <a:t>Aty</a:t>
            </a:r>
            <a:r>
              <a:rPr lang="en-US" dirty="0"/>
              <a:t> and Huang 2004).  In most cases, they demonstrated that the systems optimized route is the best route with the shortest travel time.  That is, we need to dissociate the demand for land, and resulting price in accordance to the types of properties (residential, commercial, industrial) on one hand.  On the other hand, each type of properties shall be divided by the type of usage (Single home, condominium, rental) and by type of income.</a:t>
            </a:r>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10</a:t>
            </a:fld>
            <a:endParaRPr lang="en-US"/>
          </a:p>
        </p:txBody>
      </p:sp>
    </p:spTree>
    <p:extLst>
      <p:ext uri="{BB962C8B-B14F-4D97-AF65-F5344CB8AC3E}">
        <p14:creationId xmlns:p14="http://schemas.microsoft.com/office/powerpoint/2010/main" val="1013972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June Dong, Ding Zhang, and Anna Nagurney investigated supply chain network equilibrium models with and with our random demands, which support the notion of time convergence and divergence.  That is, the optimal conditions predetermined by some statistical variational inequality states that </a:t>
            </a:r>
            <a:r>
              <a:rPr lang="en-US" i="1" dirty="0"/>
              <a:t>if the price that a retailer is willing to pay for the product is precisely equal to the manufacturer’s marginal production and transaction cost associated with that retailer.  On the other hand if the manufacturer’s marginal production and transaction cost exceeds what the retailer is willing to pay for the product, then there will be zero shipment of the product between the pair </a:t>
            </a:r>
            <a:r>
              <a:rPr lang="en-US" dirty="0"/>
              <a:t>(Dong, Zhang, and Nagurney 2004 P196).</a:t>
            </a:r>
          </a:p>
          <a:p>
            <a:endParaRPr lang="en-US" dirty="0"/>
          </a:p>
          <a:p>
            <a:r>
              <a:rPr lang="en-US" dirty="0"/>
              <a:t>They further argue that human being can be compared to product when commuting.  That is, people generally limit their commute to 45 minutes between home and work (Hanson and Giuliano 2004 P 210), That is, the distance covered in 45 minutes is proportional to the average speed and inversely proportional to road blocks and energy cost.  In other words, the faster vehicles can circulate; the less congestion, street lights, right angle turn; and the lowest the cost of gas, the greater the commuted distance. Inversely, if any of the conditions above are changed, the smaller the commuted distance.  Effective and efficient transportation network induces commutes who may result in greater economic growth.  Thus, in the past, once farm lands were transformed or more precisely prepared for development, the urban limits moved further away as wealthier people had more opportunities to find residential area away from crowed urban city (Capozza and Helshley 1989 P 302). </a:t>
            </a:r>
          </a:p>
          <a:p>
            <a:endParaRPr lang="en-US" dirty="0"/>
          </a:p>
          <a:p>
            <a:r>
              <a:rPr lang="en-US" dirty="0"/>
              <a:t>Today, medium and lower income residents also seek to reside at the limits of rural and urban area as the cost of housing is often cheaper than in major urban concentration.  Workers are utility and revenue maximizing economic agents.  That is they want the best they can have within the limits of their revenues.   Thus, people will allocate monies and time budgets for everything from work to leisure, and find the superior allocation for each budget.  So, if the cost of housing is too expensive in an area of town, people might seek alternate housing in cheaper area, though commute costs in time and monies might be greater.  Similarly, in the early 2000, when the cost of gas was around US$0.80 a gallon, people used to purchase SUVs and powerful pickup trucks.  As soon as cost of gas raised in 2004, and especially after 2005 hurricane Catherina, Gas Guzzling SUVs and pickup trucks piled up on every driveways between Minneapolis and Detroit Lakes with signs “for sale” on them: a clear indication that people were trying to keep their standard of living by reducing the energy cost of transportation.</a:t>
            </a:r>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11</a:t>
            </a:fld>
            <a:endParaRPr lang="en-US"/>
          </a:p>
        </p:txBody>
      </p:sp>
    </p:spTree>
    <p:extLst>
      <p:ext uri="{BB962C8B-B14F-4D97-AF65-F5344CB8AC3E}">
        <p14:creationId xmlns:p14="http://schemas.microsoft.com/office/powerpoint/2010/main" val="266333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June Dong, Ding Zhang, and Anna Nagurney investigated supply chain network equilibrium models with and with our random demands, which support the notion of time convergence and divergence.  That is, the optimal conditions predetermined by some statistical variational inequality states that </a:t>
            </a:r>
            <a:r>
              <a:rPr lang="en-US" i="1" dirty="0"/>
              <a:t>if the price that a retailer is willing to pay for the product is precisely equal to the manufacturer’s marginal production and transaction cost associated with that retailer.  On the other hand if the manufacturer’s marginal production and transaction cost exceeds what the retailer is willing to pay for the product, then there will be zero shipment of the product between the pair </a:t>
            </a:r>
            <a:r>
              <a:rPr lang="en-US" dirty="0"/>
              <a:t>(Dong, Zhang, and Nagurney 2004 P196).</a:t>
            </a:r>
          </a:p>
          <a:p>
            <a:endParaRPr lang="en-US" dirty="0"/>
          </a:p>
          <a:p>
            <a:r>
              <a:rPr lang="en-US" dirty="0"/>
              <a:t>They further argue that human being can be compared to product when commuting.  That is, people generally limit their commute to 45 minutes between home and work (Hanson and Giuliano 2004 P 210), That is, the distance covered in 45 minutes is proportional to the average speed and inversely proportional to road blocks and energy cost.  In other words, the faster vehicles can circulate; the less congestion, street lights, right angle turn; and the lowest the cost of gas, the greater the commuted distance. Inversely, if any of the conditions above are changed, the smaller the commuted distance.  Effective and efficient transportation network induces commutes who may result in greater economic growth.  Thus, in the past, once farm lands were transformed or more precisely prepared for development, the urban limits moved further away as wealthier people had more opportunities to find residential area away from crowed urban city (Capozza and Helshley 1989 P 302). </a:t>
            </a:r>
          </a:p>
          <a:p>
            <a:endParaRPr lang="en-US" dirty="0"/>
          </a:p>
          <a:p>
            <a:r>
              <a:rPr lang="en-US" dirty="0"/>
              <a:t>Today, medium and lower income residents also seek to reside at the limits of rural and urban area as the cost of housing is often cheaper than in major urban concentration.  Workers are utility and revenue maximizing economic agents.  That is they want the best they can have within the limits of their revenues.   Thus, people will allocate monies and time budgets for everything from work to leisure, and find the superior allocation for each budget.  So, if the cost of housing is too expensive in an area of town, people might seek alternate housing in cheaper area, though commute costs in time and monies might be greater.  Similarly, in the early 2000, when the cost of gas was around US$0.80 a gallon, people used to purchase SUVs and powerful pickup trucks.  As soon as cost of gas raised in 2004, and especially after 2005 hurricane Catherina, Gas Guzzling SUVs and pickup trucks piled up on every driveways between Minneapolis and Detroit Lakes with signs “for sale” on them: a clear indication that people were trying to keep their standard of living by reducing the energy cost of transportation.</a:t>
            </a:r>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12</a:t>
            </a:fld>
            <a:endParaRPr lang="en-US"/>
          </a:p>
        </p:txBody>
      </p:sp>
    </p:spTree>
    <p:extLst>
      <p:ext uri="{BB962C8B-B14F-4D97-AF65-F5344CB8AC3E}">
        <p14:creationId xmlns:p14="http://schemas.microsoft.com/office/powerpoint/2010/main" val="2663333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 of Rogers, Minnesota, provides a unique environment to assess the validity of economic impact of four-lane-highway exit ramps or interchange.  Forty years ago, Rogers was a rural environment.  Over the years, the interchange between I-94- MN-101 was developed, and the rural land rapidly transformed into an urban area.  As of 2013, Rogers has the following characteristics: </a:t>
            </a:r>
          </a:p>
          <a:p>
            <a:r>
              <a:rPr lang="en-US" b="1" dirty="0"/>
              <a:t>Figure 2 - Rogers Minnesota – </a:t>
            </a:r>
            <a:br>
              <a:rPr lang="en-US" b="1" dirty="0"/>
            </a:br>
            <a:r>
              <a:rPr lang="en-US" b="1" dirty="0"/>
              <a:t>Black: Area Of interest – Red: Access Points – Blue: Potential Access Points</a:t>
            </a:r>
          </a:p>
          <a:p>
            <a:pPr lvl="0"/>
            <a:r>
              <a:rPr lang="en-US" dirty="0" smtClean="0">
                <a:effectLst/>
              </a:rPr>
              <a:t>Market segmentation shows that the area south of I-94 is not as evenly developed than the north (Goodman and Thibodeau 2003).   On the north side of I-94, MN-101 is a fast four lane freeway, whereas on the south side of I-94, MN-101 is a narrow one lane street crossing through the old Rogers downtown. </a:t>
            </a:r>
            <a:r>
              <a:rPr lang="en-US" dirty="0"/>
              <a:t>Rogers is also surrounded by natural barriers such as the Crow and Mississippi Rivers, so that commuters only have two major exits from their neighborhood to access either I-94 or US-10 in the north making it easier to estimate commuters’ path.</a:t>
            </a:r>
          </a:p>
          <a:p>
            <a:pPr lvl="0"/>
            <a:endParaRPr lang="en-US" dirty="0"/>
          </a:p>
          <a:p>
            <a:pPr lvl="0"/>
            <a:r>
              <a:rPr lang="en-US" dirty="0"/>
              <a:t>Yahoo and Google maps itinerary makers demonstrate that any sites from Saint Cloud to the south Eastern side of the Twin City Metro (Inver Grove Height) is within 45 Minutes from Rogers using any of the freeways. </a:t>
            </a:r>
          </a:p>
          <a:p>
            <a:pPr lvl="0"/>
            <a:r>
              <a:rPr lang="en-US" dirty="0"/>
              <a:t>On I-94, there are two bridges with no access ramps.  These bridges would be our control sites, as we expect land around to be very expensive as it would take minimum work and money to upgrade the network. Hence providing rapid expansion of commercial lands around the two bridges, and residential construction in lands south of Rogers downtown as a road could rapidly be transformed into a four lane freeway to facilitate access and mobility.</a:t>
            </a:r>
          </a:p>
          <a:p>
            <a:pPr lvl="0"/>
            <a:endParaRPr lang="en-US" dirty="0"/>
          </a:p>
          <a:p>
            <a:pPr lvl="0"/>
            <a:r>
              <a:rPr lang="en-US" dirty="0"/>
              <a:t>Recently, BusinessWeek cited Rogers as the best city to raise children in the nation.</a:t>
            </a:r>
          </a:p>
          <a:p>
            <a:pPr lvl="0"/>
            <a:endParaRPr lang="en-US" dirty="0"/>
          </a:p>
          <a:p>
            <a:r>
              <a:rPr lang="en-US" dirty="0"/>
              <a:t>We are hoping to determine that the property values distribution around I-94 coincides with the locations of interchanges for each of the categories.  We should find different of areas for residential and commercial properties.  For residential single dwelling, we expect expensive properties to be in “quieter” areas, and apartment building closer to the freeway.</a:t>
            </a:r>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13</a:t>
            </a:fld>
            <a:endParaRPr lang="en-US"/>
          </a:p>
        </p:txBody>
      </p:sp>
    </p:spTree>
    <p:extLst>
      <p:ext uri="{BB962C8B-B14F-4D97-AF65-F5344CB8AC3E}">
        <p14:creationId xmlns:p14="http://schemas.microsoft.com/office/powerpoint/2010/main" val="280158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C89625-8BC1-49DB-BDD5-37546CA4364C}" type="slidenum">
              <a:rPr lang="en-US" smtClean="0"/>
              <a:t>14</a:t>
            </a:fld>
            <a:endParaRPr lang="en-US"/>
          </a:p>
        </p:txBody>
      </p:sp>
    </p:spTree>
    <p:extLst>
      <p:ext uri="{BB962C8B-B14F-4D97-AF65-F5344CB8AC3E}">
        <p14:creationId xmlns:p14="http://schemas.microsoft.com/office/powerpoint/2010/main" val="1762545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thousands of articles dealing with geo-economics and in particular the relationship between spatial economic growth and network quality.</a:t>
            </a:r>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15</a:t>
            </a:fld>
            <a:endParaRPr lang="en-US"/>
          </a:p>
        </p:txBody>
      </p:sp>
    </p:spTree>
    <p:extLst>
      <p:ext uri="{BB962C8B-B14F-4D97-AF65-F5344CB8AC3E}">
        <p14:creationId xmlns:p14="http://schemas.microsoft.com/office/powerpoint/2010/main" val="1013972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16</a:t>
            </a:fld>
            <a:endParaRPr lang="en-US"/>
          </a:p>
        </p:txBody>
      </p:sp>
    </p:spTree>
    <p:extLst>
      <p:ext uri="{BB962C8B-B14F-4D97-AF65-F5344CB8AC3E}">
        <p14:creationId xmlns:p14="http://schemas.microsoft.com/office/powerpoint/2010/main" val="3865862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develop such research,</a:t>
            </a:r>
            <a:r>
              <a:rPr lang="en-US" baseline="0" dirty="0" smtClean="0"/>
              <a:t> I am proposing to laydown the following research path.</a:t>
            </a:r>
          </a:p>
          <a:p>
            <a:r>
              <a:rPr lang="en-US" baseline="0" dirty="0" smtClean="0"/>
              <a:t>The proposal should review the historical and personal background that lead me to such project.  It should also attempt to explain the reasons of such research.  It should research existing literature to define research scopes and parameters.  It should provides a formal definition of the research plan.  It should propose research methodology with estimated deliverables.  It should finally estimate some of the findings. </a:t>
            </a:r>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17</a:t>
            </a:fld>
            <a:endParaRPr lang="en-US"/>
          </a:p>
        </p:txBody>
      </p:sp>
    </p:spTree>
    <p:extLst>
      <p:ext uri="{BB962C8B-B14F-4D97-AF65-F5344CB8AC3E}">
        <p14:creationId xmlns:p14="http://schemas.microsoft.com/office/powerpoint/2010/main" val="84962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C89625-8BC1-49DB-BDD5-37546CA4364C}" type="slidenum">
              <a:rPr lang="en-US" smtClean="0"/>
              <a:t>18</a:t>
            </a:fld>
            <a:endParaRPr lang="en-US"/>
          </a:p>
        </p:txBody>
      </p:sp>
    </p:spTree>
    <p:extLst>
      <p:ext uri="{BB962C8B-B14F-4D97-AF65-F5344CB8AC3E}">
        <p14:creationId xmlns:p14="http://schemas.microsoft.com/office/powerpoint/2010/main" val="57115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four-lane highway exit-ramps or interchanges generate a spatial and temporal economic growth in areas surrounding them?  If interchanges have a local economic impact, how far does it spread from the interchange and for how long? If interchanges have a local economic impact, people and companies should be likely to migrate toward the interchange to maximize income and return on equity.  Professionals would want to benefit from such economic stimuli creating a higher demand for land and properties in interchange vicinity.  Commercial and industrial property market values should therefore increase faster, as a result of accrued accessibility and facilitated mobility.</a:t>
            </a:r>
          </a:p>
          <a:p>
            <a:endParaRPr lang="en-US" dirty="0"/>
          </a:p>
          <a:p>
            <a:r>
              <a:rPr lang="en-US" dirty="0"/>
              <a:t>After extensive publication review thereafter described, and using Interstate 94 (I-94) and MN-101 interchange, MetroGIS and Minnesota Department of Transportation data (MnDot), the purpose of this research project is to determine the existence and strength or inexistence and weakness of causal relationship between property values and their accessibility to I-94-MN-101 interchange. The property values would be the dependent variable, and its accessibility should be one independent variable with a strong weight into the regression. </a:t>
            </a:r>
          </a:p>
          <a:p>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A7C89625-8BC1-49DB-BDD5-37546CA4364C}" type="slidenum">
              <a:rPr lang="en-US" smtClean="0"/>
              <a:t>2</a:t>
            </a:fld>
            <a:endParaRPr lang="en-US"/>
          </a:p>
        </p:txBody>
      </p:sp>
    </p:spTree>
    <p:extLst>
      <p:ext uri="{BB962C8B-B14F-4D97-AF65-F5344CB8AC3E}">
        <p14:creationId xmlns:p14="http://schemas.microsoft.com/office/powerpoint/2010/main" val="28662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four-lane highway exit-ramps or interchanges generate a spatial and temporal economic growth in areas surrounding them?  If interchanges have a local economic impact, how far does it spread from the interchange and for how long? If interchanges have a local economic impact, people and companies should be likely to migrate toward the interchange to maximize income and return on equity.  Professionals would want to benefit from such economic stimuli creating a higher demand for land and properties in interchange vicinity.  Commercial and industrial property market values should therefore increase faster, as a result of accrued accessibility and facilitated mobility.</a:t>
            </a:r>
          </a:p>
          <a:p>
            <a:endParaRPr lang="en-US" dirty="0"/>
          </a:p>
          <a:p>
            <a:r>
              <a:rPr lang="en-US" dirty="0"/>
              <a:t>After extensive publication review thereafter described, and using Interstate 94 (I-94) and MN-101 interchange, MetroGIS and Minnesota Department of Transportation data (MnDot), the purpose of this research project is to determine the existence and strength or inexistence and weakness of causal relationship between property values and their accessibility to I-94-MN-101 interchange. The property values would be the dependent variable, and its accessibility should be one independent variable with a strong weight into the regression. </a:t>
            </a:r>
          </a:p>
          <a:p>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A7C89625-8BC1-49DB-BDD5-37546CA4364C}" type="slidenum">
              <a:rPr lang="en-US" smtClean="0"/>
              <a:t>3</a:t>
            </a:fld>
            <a:endParaRPr lang="en-US"/>
          </a:p>
        </p:txBody>
      </p:sp>
    </p:spTree>
    <p:extLst>
      <p:ext uri="{BB962C8B-B14F-4D97-AF65-F5344CB8AC3E}">
        <p14:creationId xmlns:p14="http://schemas.microsoft.com/office/powerpoint/2010/main" val="28662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p>
          <a:p>
            <a:pPr defTabSz="931774"/>
            <a:r>
              <a:rPr lang="en-US" dirty="0"/>
              <a:t>On one hand, if a strong causal relationship exists, the property value evolution should be very consistent for residential and commercial properties and follow similar patterns around the interchange. In other words, the property-value-growth rate for residential properties should be maximal in certain areas around the interchange.  Similarly, property-value-growth rate for commercial properties should be maximal in other areas.  The optimal property-value-growth rates should be proportional or inversely proportional to their accessibility or Manhattan distance to/from the interchange.  </a:t>
            </a:r>
          </a:p>
          <a:p>
            <a:pPr defTabSz="931774"/>
            <a:endParaRPr lang="en-US" dirty="0"/>
          </a:p>
          <a:p>
            <a:pPr defTabSz="931774"/>
            <a:r>
              <a:rPr lang="en-US" dirty="0"/>
              <a:t>On the other hand, if no strong causal relationship exists, the property value evolution should be similar across the region regardless of their accessibility from the Interchange, and the discrepancies between property values should be explained by sampling error only.  Thus, our research should answer the question:  Are the most expensive property growth values, the closest from an interchange, or along the four-lane highway for each groups that encompass commercial, manufacturing, and residential properties.</a:t>
            </a:r>
          </a:p>
          <a:p>
            <a:endParaRPr lang="en-US" baseline="0" dirty="0" smtClean="0"/>
          </a:p>
        </p:txBody>
      </p:sp>
      <p:sp>
        <p:nvSpPr>
          <p:cNvPr id="4" name="Slide Number Placeholder 3"/>
          <p:cNvSpPr>
            <a:spLocks noGrp="1"/>
          </p:cNvSpPr>
          <p:nvPr>
            <p:ph type="sldNum" sz="quarter" idx="10"/>
          </p:nvPr>
        </p:nvSpPr>
        <p:spPr/>
        <p:txBody>
          <a:bodyPr/>
          <a:lstStyle/>
          <a:p>
            <a:fld id="{A7C89625-8BC1-49DB-BDD5-37546CA4364C}" type="slidenum">
              <a:rPr lang="en-US" smtClean="0"/>
              <a:t>4</a:t>
            </a:fld>
            <a:endParaRPr lang="en-US"/>
          </a:p>
        </p:txBody>
      </p:sp>
    </p:spTree>
    <p:extLst>
      <p:ext uri="{BB962C8B-B14F-4D97-AF65-F5344CB8AC3E}">
        <p14:creationId xmlns:p14="http://schemas.microsoft.com/office/powerpoint/2010/main" val="286626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used to determine the predictability of property value from their distance of the interchange first consists in weighting property value data provided by MetroGIS with related accessibility data provided my MnDot.  </a:t>
            </a:r>
          </a:p>
          <a:p>
            <a:endParaRPr lang="en-US" dirty="0"/>
          </a:p>
          <a:p>
            <a:r>
              <a:rPr lang="en-US" dirty="0"/>
              <a:t>MetroGIS provides descriptive information about commercial and residential properties with related geographical coordinated.  </a:t>
            </a:r>
          </a:p>
          <a:p>
            <a:endParaRPr lang="en-US" dirty="0"/>
          </a:p>
          <a:p>
            <a:r>
              <a:rPr lang="en-US" dirty="0"/>
              <a:t>MnDot provides information about traffic flows and road conditions.  Dividing the distance of the most logical accessibility path between properties and the interchange with the time required to cover such a distance, should provide the “true” distance between the two points.  The time adjusted true distance should consequently become a factor in predicting the value of properties especially when comparing them in a longitudinal way. </a:t>
            </a:r>
          </a:p>
          <a:p>
            <a:endParaRPr lang="en-US" dirty="0"/>
          </a:p>
          <a:p>
            <a:endParaRPr lang="en-US" dirty="0"/>
          </a:p>
          <a:p>
            <a:r>
              <a:rPr lang="en-US" dirty="0"/>
              <a:t>We define </a:t>
            </a:r>
            <a:r>
              <a:rPr lang="en-US" i="1" dirty="0"/>
              <a:t>the time adjusted true value</a:t>
            </a:r>
            <a:r>
              <a:rPr lang="en-US" dirty="0"/>
              <a:t> distance as the Manhattan physical distance between two points that is weighted by the number of road blocks such as stop lights and signs, speed limits, congestions, and other restrictions that impair the mobility of commuters and accessibility of sites (appendix 1).</a:t>
            </a:r>
            <a:r>
              <a:rPr lang="en-US" i="1" dirty="0"/>
              <a:t> </a:t>
            </a:r>
            <a:endParaRPr lang="en-US" dirty="0"/>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5</a:t>
            </a:fld>
            <a:endParaRPr lang="en-US"/>
          </a:p>
        </p:txBody>
      </p:sp>
    </p:spTree>
    <p:extLst>
      <p:ext uri="{BB962C8B-B14F-4D97-AF65-F5344CB8AC3E}">
        <p14:creationId xmlns:p14="http://schemas.microsoft.com/office/powerpoint/2010/main" val="4294371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Mapping the longitudinal, cross sectional and residual values should provide systematic concentrations of similar properties at specific distance from the interchange.   If the null hypothesis holds, the closer the property from the interchange and the greater its market values evolution would be.  In other words, the location of optimal property value growth rates should coincide with the location of the interchange.  If the alternate hypothesis holds, property value growth rates should be uniform all over the market without concentration around the interchange, and could be explained by sampling statistical error only.</a:t>
            </a:r>
          </a:p>
          <a:p>
            <a:endParaRPr lang="en-US" dirty="0"/>
          </a:p>
        </p:txBody>
      </p:sp>
      <p:sp>
        <p:nvSpPr>
          <p:cNvPr id="4" name="Slide Number Placeholder 3"/>
          <p:cNvSpPr>
            <a:spLocks noGrp="1"/>
          </p:cNvSpPr>
          <p:nvPr>
            <p:ph type="sldNum" sz="quarter" idx="10"/>
          </p:nvPr>
        </p:nvSpPr>
        <p:spPr/>
        <p:txBody>
          <a:bodyPr/>
          <a:lstStyle/>
          <a:p>
            <a:fld id="{A7C89625-8BC1-49DB-BDD5-37546CA4364C}" type="slidenum">
              <a:rPr lang="en-US" smtClean="0"/>
              <a:t>6</a:t>
            </a:fld>
            <a:endParaRPr lang="en-US"/>
          </a:p>
        </p:txBody>
      </p:sp>
    </p:spTree>
    <p:extLst>
      <p:ext uri="{BB962C8B-B14F-4D97-AF65-F5344CB8AC3E}">
        <p14:creationId xmlns:p14="http://schemas.microsoft.com/office/powerpoint/2010/main" val="101397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C89625-8BC1-49DB-BDD5-37546CA4364C}" type="slidenum">
              <a:rPr lang="en-US" smtClean="0"/>
              <a:t>7</a:t>
            </a:fld>
            <a:endParaRPr lang="en-US"/>
          </a:p>
        </p:txBody>
      </p:sp>
    </p:spTree>
    <p:extLst>
      <p:ext uri="{BB962C8B-B14F-4D97-AF65-F5344CB8AC3E}">
        <p14:creationId xmlns:p14="http://schemas.microsoft.com/office/powerpoint/2010/main" val="90092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If transportation were instantaneous and costless, then the urban population could spread out over all usable and all land price would be reduced to their approximate value in the best alternative use. But transportation is not instantaneous and costless, and since modern life requires the concentration of people in cities, urban land takes on a special accessibility value</a:t>
            </a:r>
            <a:r>
              <a:rPr lang="en-US" dirty="0"/>
              <a:t> (Brigham 1965, P 226).   </a:t>
            </a:r>
          </a:p>
          <a:p>
            <a:endParaRPr lang="en-US" dirty="0"/>
          </a:p>
          <a:p>
            <a:r>
              <a:rPr lang="en-US" dirty="0"/>
              <a:t>In other words, there is an intimate and reciprocal relationship between land accessibility and people’s mobility in the determination of property values.   This article reviews should therefore focus on some fundamental determinants of residential and commercial land values, on the hedonic housing and commercial market segmentation prediction accuracy, and on the interdependency of accessibility and mobility among sites in the supply and demand equilibration of market equilibrium to determine the city of Rogers, MM interchange selection criteria.</a:t>
            </a:r>
          </a:p>
        </p:txBody>
      </p:sp>
      <p:sp>
        <p:nvSpPr>
          <p:cNvPr id="4" name="Slide Number Placeholder 3"/>
          <p:cNvSpPr>
            <a:spLocks noGrp="1"/>
          </p:cNvSpPr>
          <p:nvPr>
            <p:ph type="sldNum" sz="quarter" idx="10"/>
          </p:nvPr>
        </p:nvSpPr>
        <p:spPr/>
        <p:txBody>
          <a:bodyPr/>
          <a:lstStyle/>
          <a:p>
            <a:fld id="{A7C89625-8BC1-49DB-BDD5-37546CA4364C}" type="slidenum">
              <a:rPr lang="en-US" smtClean="0"/>
              <a:t>8</a:t>
            </a:fld>
            <a:endParaRPr lang="en-US"/>
          </a:p>
        </p:txBody>
      </p:sp>
    </p:spTree>
    <p:extLst>
      <p:ext uri="{BB962C8B-B14F-4D97-AF65-F5344CB8AC3E}">
        <p14:creationId xmlns:p14="http://schemas.microsoft.com/office/powerpoint/2010/main" val="10139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C89625-8BC1-49DB-BDD5-37546CA4364C}" type="slidenum">
              <a:rPr lang="en-US" smtClean="0"/>
              <a:t>9</a:t>
            </a:fld>
            <a:endParaRPr lang="en-US"/>
          </a:p>
        </p:txBody>
      </p:sp>
    </p:spTree>
    <p:extLst>
      <p:ext uri="{BB962C8B-B14F-4D97-AF65-F5344CB8AC3E}">
        <p14:creationId xmlns:p14="http://schemas.microsoft.com/office/powerpoint/2010/main" val="239990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CA6DD1FB-5274-42D8-8EA4-8913236B2E71}" type="datetimeFigureOut">
              <a:rPr lang="en-US" smtClean="0"/>
              <a:t>9/22/2014</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C88DA4C4-51A2-4D6E-AA01-DE200A378810}"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6DD1FB-5274-42D8-8EA4-8913236B2E71}" type="datetimeFigureOut">
              <a:rPr lang="en-US" smtClean="0"/>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6DD1FB-5274-42D8-8EA4-8913236B2E71}" type="datetimeFigureOut">
              <a:rPr lang="en-US" smtClean="0"/>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6DD1FB-5274-42D8-8EA4-8913236B2E71}" type="datetimeFigureOut">
              <a:rPr lang="en-US" smtClean="0"/>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6DD1FB-5274-42D8-8EA4-8913236B2E71}" type="datetimeFigureOut">
              <a:rPr lang="en-US" smtClean="0"/>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A6DD1FB-5274-42D8-8EA4-8913236B2E71}" type="datetimeFigureOut">
              <a:rPr lang="en-US" smtClean="0"/>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DA4C4-51A2-4D6E-AA01-DE200A378810}"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6DD1FB-5274-42D8-8EA4-8913236B2E71}" type="datetimeFigureOut">
              <a:rPr lang="en-US" smtClean="0"/>
              <a:t>9/22/2014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6DD1FB-5274-42D8-8EA4-8913236B2E71}" type="datetimeFigureOut">
              <a:rPr lang="en-US" smtClean="0"/>
              <a:t>9/22/2014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6DD1FB-5274-42D8-8EA4-8913236B2E71}" type="datetimeFigureOut">
              <a:rPr lang="en-US" smtClean="0"/>
              <a:t>9/22/2014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CA6DD1FB-5274-42D8-8EA4-8913236B2E71}" type="datetimeFigureOut">
              <a:rPr lang="en-US" smtClean="0"/>
              <a:t>9/22/2014</a:t>
            </a:fld>
            <a:endParaRPr lang="en-US"/>
          </a:p>
        </p:txBody>
      </p:sp>
      <p:sp>
        <p:nvSpPr>
          <p:cNvPr id="7" name="Slide Number Placeholder 6"/>
          <p:cNvSpPr>
            <a:spLocks noGrp="1"/>
          </p:cNvSpPr>
          <p:nvPr>
            <p:ph type="sldNum" sz="quarter" idx="12"/>
          </p:nvPr>
        </p:nvSpPr>
        <p:spPr/>
        <p:txBody>
          <a:bodyPr/>
          <a:lstStyle/>
          <a:p>
            <a:fld id="{C88DA4C4-51A2-4D6E-AA01-DE200A378810}"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6DD1FB-5274-42D8-8EA4-8913236B2E71}" type="datetimeFigureOut">
              <a:rPr lang="en-US" smtClean="0"/>
              <a:t>9/22/2014</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C88DA4C4-51A2-4D6E-AA01-DE200A3788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CA6DD1FB-5274-42D8-8EA4-8913236B2E71}" type="datetimeFigureOut">
              <a:rPr lang="en-US" smtClean="0"/>
              <a:t>9/22/2014</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C88DA4C4-51A2-4D6E-AA01-DE200A37881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3395664"/>
            <a:ext cx="4190206" cy="27432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674" y="1828800"/>
            <a:ext cx="4005263" cy="277486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0" y="1447800"/>
            <a:ext cx="7753350" cy="990600"/>
          </a:xfrm>
          <a:solidFill>
            <a:srgbClr val="4F81BD"/>
          </a:solidFill>
          <a:ln w="12700">
            <a:solidFill>
              <a:schemeClr val="bg1"/>
            </a:solidFill>
          </a:ln>
        </p:spPr>
        <p:txBody>
          <a:bodyPr>
            <a:normAutofit fontScale="90000"/>
          </a:bodyPr>
          <a:lstStyle/>
          <a:p>
            <a:pPr algn="r">
              <a:lnSpc>
                <a:spcPts val="3800"/>
              </a:lnSpc>
            </a:pPr>
            <a:r>
              <a:rPr lang="en-US" dirty="0" smtClean="0">
                <a:solidFill>
                  <a:schemeClr val="bg1">
                    <a:lumMod val="95000"/>
                  </a:schemeClr>
                </a:solidFill>
                <a:latin typeface="Cambria" pitchFamily="18" charset="0"/>
              </a:rPr>
              <a:t>The Longitudinal and Cross Sectional </a:t>
            </a:r>
            <a:br>
              <a:rPr lang="en-US" dirty="0" smtClean="0">
                <a:solidFill>
                  <a:schemeClr val="bg1">
                    <a:lumMod val="95000"/>
                  </a:schemeClr>
                </a:solidFill>
                <a:latin typeface="Cambria" pitchFamily="18" charset="0"/>
              </a:rPr>
            </a:br>
            <a:r>
              <a:rPr lang="en-US" dirty="0" smtClean="0">
                <a:solidFill>
                  <a:schemeClr val="bg1">
                    <a:lumMod val="95000"/>
                  </a:schemeClr>
                </a:solidFill>
                <a:latin typeface="Cambria" pitchFamily="18" charset="0"/>
              </a:rPr>
              <a:t>Economic Impacts of Highway Interchanges</a:t>
            </a:r>
            <a:endParaRPr lang="en-US" dirty="0">
              <a:solidFill>
                <a:schemeClr val="bg1">
                  <a:lumMod val="95000"/>
                </a:schemeClr>
              </a:solidFill>
              <a:latin typeface="Cambria" pitchFamily="18" charset="0"/>
            </a:endParaRPr>
          </a:p>
        </p:txBody>
      </p:sp>
      <p:sp>
        <p:nvSpPr>
          <p:cNvPr id="3" name="Subtitle 2"/>
          <p:cNvSpPr>
            <a:spLocks noGrp="1"/>
          </p:cNvSpPr>
          <p:nvPr>
            <p:ph type="subTitle" idx="1"/>
          </p:nvPr>
        </p:nvSpPr>
        <p:spPr>
          <a:xfrm>
            <a:off x="4648199" y="4767264"/>
            <a:ext cx="3466013" cy="1361708"/>
          </a:xfrm>
        </p:spPr>
        <p:txBody>
          <a:bodyPr>
            <a:normAutofit fontScale="85000" lnSpcReduction="20000"/>
          </a:bodyPr>
          <a:lstStyle/>
          <a:p>
            <a:pPr algn="ctr"/>
            <a:r>
              <a:rPr lang="en-US" sz="1600" b="1" dirty="0" smtClean="0"/>
              <a:t>Jeff Torguson, Ph.D. – Thesis Advisor</a:t>
            </a:r>
          </a:p>
          <a:p>
            <a:pPr algn="ctr"/>
            <a:r>
              <a:rPr lang="en-US" sz="1600" b="1" dirty="0" smtClean="0"/>
              <a:t>King </a:t>
            </a:r>
            <a:r>
              <a:rPr lang="en-US" sz="1600" b="1" dirty="0" err="1" smtClean="0"/>
              <a:t>Banaian</a:t>
            </a:r>
            <a:r>
              <a:rPr lang="en-US" sz="1600" b="1" dirty="0" smtClean="0"/>
              <a:t>, Ph.D.</a:t>
            </a:r>
          </a:p>
          <a:p>
            <a:pPr algn="ctr"/>
            <a:r>
              <a:rPr lang="en-US" sz="1600" b="1" dirty="0" smtClean="0"/>
              <a:t>David Walls, Ph.D.</a:t>
            </a:r>
          </a:p>
          <a:p>
            <a:pPr algn="ctr"/>
            <a:endParaRPr lang="en-US" sz="1600" b="1" dirty="0" smtClean="0"/>
          </a:p>
          <a:p>
            <a:pPr algn="ctr"/>
            <a:r>
              <a:rPr lang="en-US" sz="1300" b="1" dirty="0" smtClean="0"/>
              <a:t>Saint Cloud State University</a:t>
            </a:r>
          </a:p>
          <a:p>
            <a:pPr algn="ctr"/>
            <a:r>
              <a:rPr lang="en-US" sz="1100" dirty="0" smtClean="0"/>
              <a:t>Geographic Information System Program</a:t>
            </a:r>
          </a:p>
          <a:p>
            <a:pPr algn="ctr"/>
            <a:r>
              <a:rPr lang="en-US" sz="1100" dirty="0" smtClean="0"/>
              <a:t>May 8</a:t>
            </a:r>
            <a:r>
              <a:rPr lang="en-US" sz="1100" baseline="30000" dirty="0" smtClean="0"/>
              <a:t>th</a:t>
            </a:r>
            <a:r>
              <a:rPr lang="en-US" sz="1100" dirty="0" smtClean="0"/>
              <a:t>, 2013</a:t>
            </a:r>
            <a:endParaRPr lang="en-US" sz="1100" dirty="0"/>
          </a:p>
        </p:txBody>
      </p:sp>
      <p:sp>
        <p:nvSpPr>
          <p:cNvPr id="7" name="Text Box 2"/>
          <p:cNvSpPr txBox="1">
            <a:spLocks noChangeArrowheads="1"/>
          </p:cNvSpPr>
          <p:nvPr/>
        </p:nvSpPr>
        <p:spPr bwMode="auto">
          <a:xfrm>
            <a:off x="557134" y="6129338"/>
            <a:ext cx="3837940" cy="119062"/>
          </a:xfrm>
          <a:prstGeom prst="rect">
            <a:avLst/>
          </a:prstGeom>
          <a:solidFill>
            <a:srgbClr val="FFFFFF">
              <a:alpha val="0"/>
            </a:srgbClr>
          </a:solidFill>
          <a:ln w="9525">
            <a:noFill/>
            <a:miter lim="800000"/>
            <a:headEnd/>
            <a:tailEnd/>
          </a:ln>
        </p:spPr>
        <p:txBody>
          <a:bodyPr rot="0" vert="horz" wrap="square" lIns="0" tIns="0" rIns="0" bIns="0" anchor="t" anchorCtr="0">
            <a:noAutofit/>
          </a:bodyPr>
          <a:lstStyle/>
          <a:p>
            <a:pPr marL="0" marR="0">
              <a:spcBef>
                <a:spcPts val="0"/>
              </a:spcBef>
            </a:pPr>
            <a:r>
              <a:rPr lang="en-US" sz="900" b="1" dirty="0">
                <a:solidFill>
                  <a:schemeClr val="accent1">
                    <a:lumMod val="50000"/>
                  </a:schemeClr>
                </a:solidFill>
                <a:effectLst/>
                <a:latin typeface="Calibri"/>
                <a:ea typeface="Calibri"/>
                <a:cs typeface="Times New Roman"/>
              </a:rPr>
              <a:t>Normandale Community College, Bloomington – Minnesota, South Parking Lot</a:t>
            </a:r>
          </a:p>
          <a:p>
            <a:pPr marL="0" marR="0">
              <a:lnSpc>
                <a:spcPct val="200000"/>
              </a:lnSpc>
              <a:spcBef>
                <a:spcPts val="0"/>
              </a:spcBef>
              <a:spcAft>
                <a:spcPts val="1000"/>
              </a:spcAft>
            </a:pPr>
            <a:r>
              <a:rPr lang="en-US" sz="1200" dirty="0">
                <a:solidFill>
                  <a:srgbClr val="76923C"/>
                </a:solidFill>
                <a:effectLst/>
                <a:latin typeface="Calibri"/>
                <a:ea typeface="Calibri"/>
                <a:cs typeface="Times New Roman"/>
              </a:rPr>
              <a:t> </a:t>
            </a:r>
            <a:endParaRPr lang="en-US" sz="1200" dirty="0">
              <a:effectLst/>
              <a:latin typeface="Calibri"/>
              <a:ea typeface="Calibri"/>
              <a:cs typeface="Times New Roman"/>
            </a:endParaRPr>
          </a:p>
        </p:txBody>
      </p:sp>
      <p:sp>
        <p:nvSpPr>
          <p:cNvPr id="9" name="Text Box 1"/>
          <p:cNvSpPr txBox="1"/>
          <p:nvPr/>
        </p:nvSpPr>
        <p:spPr>
          <a:xfrm>
            <a:off x="2476104" y="4444312"/>
            <a:ext cx="2095103" cy="138499"/>
          </a:xfrm>
          <a:prstGeom prst="rect">
            <a:avLst/>
          </a:prstGeom>
          <a:solidFill>
            <a:schemeClr val="tx2">
              <a:lumMod val="40000"/>
              <a:lumOff val="60000"/>
            </a:schemeClr>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pPr>
            <a:r>
              <a:rPr lang="en-US" sz="900" b="1" dirty="0" smtClean="0">
                <a:solidFill>
                  <a:schemeClr val="accent1">
                    <a:lumMod val="50000"/>
                  </a:schemeClr>
                </a:solidFill>
                <a:effectLst/>
                <a:latin typeface="Calibri"/>
                <a:ea typeface="Calibri"/>
                <a:cs typeface="Times New Roman"/>
              </a:rPr>
              <a:t>Rogers, MN, Interchange </a:t>
            </a:r>
            <a:r>
              <a:rPr lang="en-US" sz="900" b="1" dirty="0">
                <a:solidFill>
                  <a:schemeClr val="accent1">
                    <a:lumMod val="50000"/>
                  </a:schemeClr>
                </a:solidFill>
                <a:effectLst/>
                <a:latin typeface="Calibri"/>
                <a:ea typeface="Calibri"/>
                <a:cs typeface="Times New Roman"/>
              </a:rPr>
              <a:t>I -94 </a:t>
            </a:r>
            <a:r>
              <a:rPr lang="en-US" sz="900" b="1" dirty="0" smtClean="0">
                <a:solidFill>
                  <a:schemeClr val="accent1">
                    <a:lumMod val="50000"/>
                  </a:schemeClr>
                </a:solidFill>
                <a:effectLst/>
                <a:latin typeface="Calibri"/>
                <a:ea typeface="Calibri"/>
                <a:cs typeface="Times New Roman"/>
              </a:rPr>
              <a:t>and </a:t>
            </a:r>
            <a:r>
              <a:rPr lang="en-US" sz="900" b="1" dirty="0">
                <a:solidFill>
                  <a:schemeClr val="accent1">
                    <a:lumMod val="50000"/>
                  </a:schemeClr>
                </a:solidFill>
                <a:effectLst/>
                <a:latin typeface="Calibri"/>
                <a:ea typeface="Calibri"/>
                <a:cs typeface="Times New Roman"/>
              </a:rPr>
              <a:t>US-101</a:t>
            </a:r>
          </a:p>
        </p:txBody>
      </p:sp>
      <p:sp>
        <p:nvSpPr>
          <p:cNvPr id="6" name="TextBox 5"/>
          <p:cNvSpPr txBox="1"/>
          <p:nvPr/>
        </p:nvSpPr>
        <p:spPr>
          <a:xfrm>
            <a:off x="4923916" y="457200"/>
            <a:ext cx="2914580" cy="615553"/>
          </a:xfrm>
          <a:prstGeom prst="rect">
            <a:avLst/>
          </a:prstGeom>
          <a:noFill/>
        </p:spPr>
        <p:txBody>
          <a:bodyPr wrap="none" rtlCol="0">
            <a:spAutoFit/>
          </a:bodyPr>
          <a:lstStyle/>
          <a:p>
            <a:r>
              <a:rPr lang="en-US" sz="2000" dirty="0" smtClean="0">
                <a:solidFill>
                  <a:schemeClr val="bg1">
                    <a:lumMod val="75000"/>
                  </a:schemeClr>
                </a:solidFill>
              </a:rPr>
              <a:t>Master Thesis Proposal</a:t>
            </a:r>
          </a:p>
          <a:p>
            <a:pPr algn="ctr"/>
            <a:r>
              <a:rPr lang="en-US" sz="1400" dirty="0" smtClean="0">
                <a:solidFill>
                  <a:schemeClr val="bg1">
                    <a:lumMod val="65000"/>
                  </a:schemeClr>
                </a:solidFill>
              </a:rPr>
              <a:t>Pierre Callies</a:t>
            </a: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041515"/>
            <a:ext cx="1789463"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4038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8200" y="41564"/>
            <a:ext cx="3505200" cy="523220"/>
          </a:xfrm>
          <a:prstGeom prst="rect">
            <a:avLst/>
          </a:prstGeom>
        </p:spPr>
        <p:txBody>
          <a:bodyPr wrap="square">
            <a:spAutoFit/>
          </a:bodyPr>
          <a:lstStyle/>
          <a:p>
            <a:pPr lvl="0" algn="just"/>
            <a:r>
              <a:rPr lang="en-US" sz="2800" b="1" dirty="0" smtClean="0">
                <a:solidFill>
                  <a:schemeClr val="bg1">
                    <a:lumMod val="95000"/>
                  </a:schemeClr>
                </a:solidFill>
              </a:rPr>
              <a:t>Hanson &amp; Giuliano</a:t>
            </a:r>
            <a:endParaRPr lang="en-US" sz="2800" b="1" dirty="0">
              <a:solidFill>
                <a:schemeClr val="bg1">
                  <a:lumMod val="95000"/>
                </a:schemeClr>
              </a:solidFill>
            </a:endParaRPr>
          </a:p>
        </p:txBody>
      </p:sp>
      <p:sp>
        <p:nvSpPr>
          <p:cNvPr id="5" name="Content Placeholder 4"/>
          <p:cNvSpPr>
            <a:spLocks noGrp="1"/>
          </p:cNvSpPr>
          <p:nvPr>
            <p:ph sz="half" idx="2"/>
          </p:nvPr>
        </p:nvSpPr>
        <p:spPr>
          <a:xfrm>
            <a:off x="691304" y="4114800"/>
            <a:ext cx="4114800" cy="2152891"/>
          </a:xfrm>
        </p:spPr>
        <p:txBody>
          <a:bodyPr>
            <a:normAutofit/>
          </a:bodyPr>
          <a:lstStyle/>
          <a:p>
            <a:pPr marL="68580" indent="0" defTabSz="182880">
              <a:buNone/>
            </a:pPr>
            <a:r>
              <a:rPr lang="en-US" sz="1600" b="1" dirty="0" smtClean="0"/>
              <a:t>Hanson and Giuliano describe </a:t>
            </a:r>
            <a:r>
              <a:rPr lang="en-US" sz="1600" b="1" dirty="0"/>
              <a:t>it:</a:t>
            </a:r>
          </a:p>
          <a:p>
            <a:pPr marL="582930" lvl="0" indent="-182880" defTabSz="182880">
              <a:buFont typeface="+mj-lt"/>
              <a:buAutoNum type="romanUcPeriod"/>
            </a:pPr>
            <a:r>
              <a:rPr lang="en-US" sz="1300" dirty="0" smtClean="0">
                <a:solidFill>
                  <a:schemeClr val="tx1"/>
                </a:solidFill>
              </a:rPr>
              <a:t>Walking-Horsecars </a:t>
            </a:r>
            <a:r>
              <a:rPr lang="en-US" sz="1300" dirty="0">
                <a:solidFill>
                  <a:schemeClr val="tx1"/>
                </a:solidFill>
              </a:rPr>
              <a:t>era (1800-1890) </a:t>
            </a:r>
            <a:endParaRPr lang="en-US" sz="1300" dirty="0" smtClean="0">
              <a:solidFill>
                <a:schemeClr val="tx1"/>
              </a:solidFill>
            </a:endParaRPr>
          </a:p>
          <a:p>
            <a:pPr marL="582930" lvl="0" indent="-182880" defTabSz="182880">
              <a:buFont typeface="+mj-lt"/>
              <a:buAutoNum type="romanUcPeriod"/>
            </a:pPr>
            <a:r>
              <a:rPr lang="en-US" sz="1300" dirty="0" smtClean="0">
                <a:solidFill>
                  <a:schemeClr val="tx1"/>
                </a:solidFill>
              </a:rPr>
              <a:t>Electric Street Car era (1890-1920).</a:t>
            </a:r>
          </a:p>
          <a:p>
            <a:pPr marL="582930" lvl="0" indent="-182880" defTabSz="182880">
              <a:buFont typeface="+mj-lt"/>
              <a:buAutoNum type="romanUcPeriod"/>
            </a:pPr>
            <a:r>
              <a:rPr lang="en-US" sz="1300" dirty="0" smtClean="0">
                <a:solidFill>
                  <a:schemeClr val="tx1"/>
                </a:solidFill>
              </a:rPr>
              <a:t>Recreational </a:t>
            </a:r>
            <a:r>
              <a:rPr lang="en-US" sz="1300" dirty="0">
                <a:solidFill>
                  <a:schemeClr val="tx1"/>
                </a:solidFill>
              </a:rPr>
              <a:t>Automobile Era (1920-1945</a:t>
            </a:r>
            <a:r>
              <a:rPr lang="en-US" sz="1300" dirty="0" smtClean="0">
                <a:solidFill>
                  <a:schemeClr val="tx1"/>
                </a:solidFill>
              </a:rPr>
              <a:t>).</a:t>
            </a:r>
            <a:endParaRPr lang="en-US" sz="1300" dirty="0">
              <a:solidFill>
                <a:schemeClr val="tx1"/>
              </a:solidFill>
            </a:endParaRPr>
          </a:p>
          <a:p>
            <a:pPr marL="582930" lvl="0" indent="-182880" defTabSz="182880">
              <a:buFont typeface="+mj-lt"/>
              <a:buAutoNum type="romanUcPeriod"/>
            </a:pPr>
            <a:r>
              <a:rPr lang="en-US" sz="1300" dirty="0" smtClean="0">
                <a:solidFill>
                  <a:schemeClr val="tx1"/>
                </a:solidFill>
              </a:rPr>
              <a:t>freeway </a:t>
            </a:r>
            <a:r>
              <a:rPr lang="en-US" sz="1300" dirty="0">
                <a:solidFill>
                  <a:schemeClr val="tx1"/>
                </a:solidFill>
              </a:rPr>
              <a:t>era (1945-present</a:t>
            </a:r>
            <a:r>
              <a:rPr lang="en-US" sz="1300" dirty="0" smtClean="0">
                <a:solidFill>
                  <a:schemeClr val="tx1"/>
                </a:solidFill>
              </a:rPr>
              <a:t>)</a:t>
            </a:r>
            <a:endParaRPr lang="en-US" sz="1300" dirty="0">
              <a:solidFill>
                <a:schemeClr val="tx1"/>
              </a:solidFill>
            </a:endParaRPr>
          </a:p>
          <a:p>
            <a:pPr defTabSz="182880"/>
            <a:endParaRPr lang="en-US" dirty="0"/>
          </a:p>
        </p:txBody>
      </p:sp>
      <p:pic>
        <p:nvPicPr>
          <p:cNvPr id="6146"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09600" y="685800"/>
            <a:ext cx="5791200" cy="274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0610" y="3505200"/>
            <a:ext cx="3506099" cy="2819400"/>
          </a:xfrm>
          <a:prstGeom prst="rect">
            <a:avLst/>
          </a:prstGeom>
        </p:spPr>
      </p:pic>
    </p:spTree>
    <p:extLst>
      <p:ext uri="{BB962C8B-B14F-4D97-AF65-F5344CB8AC3E}">
        <p14:creationId xmlns:p14="http://schemas.microsoft.com/office/powerpoint/2010/main" val="1308206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43944" cy="838200"/>
          </a:xfrm>
        </p:spPr>
        <p:txBody>
          <a:bodyPr>
            <a:normAutofit/>
          </a:bodyPr>
          <a:lstStyle/>
          <a:p>
            <a:pPr algn="ctr"/>
            <a:r>
              <a:rPr lang="en-US" sz="3600" b="1" dirty="0" smtClean="0"/>
              <a:t>Time-Space-Cost Convergences</a:t>
            </a:r>
            <a:endParaRPr lang="en-US" sz="3600" b="1" dirty="0"/>
          </a:p>
        </p:txBody>
      </p:sp>
      <p:sp>
        <p:nvSpPr>
          <p:cNvPr id="4" name="Content Placeholder 3"/>
          <p:cNvSpPr>
            <a:spLocks noGrp="1"/>
          </p:cNvSpPr>
          <p:nvPr>
            <p:ph sz="half" idx="2"/>
          </p:nvPr>
        </p:nvSpPr>
        <p:spPr>
          <a:xfrm>
            <a:off x="965521" y="2209800"/>
            <a:ext cx="7035479" cy="3429000"/>
          </a:xfrm>
        </p:spPr>
        <p:txBody>
          <a:bodyPr>
            <a:normAutofit fontScale="25000" lnSpcReduction="20000"/>
          </a:bodyPr>
          <a:lstStyle/>
          <a:p>
            <a:pPr marL="68580" indent="0" algn="ctr">
              <a:lnSpc>
                <a:spcPct val="210000"/>
              </a:lnSpc>
              <a:buNone/>
            </a:pPr>
            <a:r>
              <a:rPr lang="en-US" sz="6400" i="1" dirty="0">
                <a:solidFill>
                  <a:schemeClr val="tx1"/>
                </a:solidFill>
              </a:rPr>
              <a:t>if the price that a retailer is willing to pay for the product is precisely equal to the manufacturer’s marginal production and transaction cost associated with that retailer.  On the other hand if the manufacturer’s marginal production and transaction cost exceeds what the retailer is willing to pay for the product, then there will be zero shipment of the product between the </a:t>
            </a:r>
            <a:r>
              <a:rPr lang="en-US" sz="6400" i="1" dirty="0" smtClean="0">
                <a:solidFill>
                  <a:schemeClr val="tx1"/>
                </a:solidFill>
              </a:rPr>
              <a:t>pair.</a:t>
            </a:r>
          </a:p>
          <a:p>
            <a:pPr marL="68580" indent="0" algn="ctr">
              <a:lnSpc>
                <a:spcPct val="210000"/>
              </a:lnSpc>
              <a:buNone/>
            </a:pPr>
            <a:r>
              <a:rPr lang="en-US" sz="6400" i="1" dirty="0" smtClean="0">
                <a:solidFill>
                  <a:schemeClr val="tx1"/>
                </a:solidFill>
              </a:rPr>
              <a:t> </a:t>
            </a:r>
            <a:r>
              <a:rPr lang="en-US" sz="6400" dirty="0">
                <a:solidFill>
                  <a:schemeClr val="tx1"/>
                </a:solidFill>
              </a:rPr>
              <a:t>(Dong, Zhang, and Nagurney 2004 P196</a:t>
            </a:r>
            <a:r>
              <a:rPr lang="en-US" sz="6400" dirty="0" smtClean="0">
                <a:solidFill>
                  <a:schemeClr val="tx1"/>
                </a:solidFill>
              </a:rPr>
              <a:t>)</a:t>
            </a:r>
            <a:endParaRPr lang="en-US" sz="6400" dirty="0">
              <a:solidFill>
                <a:schemeClr val="tx1"/>
              </a:solidFill>
            </a:endParaRPr>
          </a:p>
          <a:p>
            <a:pPr algn="ctr"/>
            <a:endParaRPr lang="en-US" sz="1400" dirty="0"/>
          </a:p>
        </p:txBody>
      </p:sp>
      <p:sp>
        <p:nvSpPr>
          <p:cNvPr id="7" name="Rectangle 6"/>
          <p:cNvSpPr/>
          <p:nvPr/>
        </p:nvSpPr>
        <p:spPr>
          <a:xfrm>
            <a:off x="4876800" y="28575"/>
            <a:ext cx="3124200" cy="400110"/>
          </a:xfrm>
          <a:prstGeom prst="rect">
            <a:avLst/>
          </a:prstGeom>
        </p:spPr>
        <p:txBody>
          <a:bodyPr wrap="square">
            <a:spAutoFit/>
          </a:bodyPr>
          <a:lstStyle/>
          <a:p>
            <a:pPr lvl="0" algn="ctr"/>
            <a:r>
              <a:rPr lang="en-US" sz="2000" b="1" dirty="0" smtClean="0">
                <a:solidFill>
                  <a:schemeClr val="bg1">
                    <a:lumMod val="95000"/>
                  </a:schemeClr>
                </a:solidFill>
              </a:rPr>
              <a:t>Dong, Zhang, Nagurney</a:t>
            </a:r>
            <a:endParaRPr lang="en-US" sz="2000" b="1" dirty="0">
              <a:solidFill>
                <a:schemeClr val="bg1">
                  <a:lumMod val="95000"/>
                </a:schemeClr>
              </a:solidFill>
            </a:endParaRPr>
          </a:p>
        </p:txBody>
      </p:sp>
    </p:spTree>
    <p:extLst>
      <p:ext uri="{BB962C8B-B14F-4D97-AF65-F5344CB8AC3E}">
        <p14:creationId xmlns:p14="http://schemas.microsoft.com/office/powerpoint/2010/main" val="3666410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43944" cy="838200"/>
          </a:xfrm>
        </p:spPr>
        <p:txBody>
          <a:bodyPr>
            <a:normAutofit/>
          </a:bodyPr>
          <a:lstStyle/>
          <a:p>
            <a:pPr algn="ctr"/>
            <a:r>
              <a:rPr lang="en-US" sz="3600" b="1" dirty="0" smtClean="0"/>
              <a:t>Time-Space-Cost Convergences</a:t>
            </a:r>
            <a:endParaRPr lang="en-US" sz="3600" b="1" dirty="0"/>
          </a:p>
        </p:txBody>
      </p:sp>
      <p:sp>
        <p:nvSpPr>
          <p:cNvPr id="4" name="Content Placeholder 3"/>
          <p:cNvSpPr>
            <a:spLocks noGrp="1"/>
          </p:cNvSpPr>
          <p:nvPr>
            <p:ph sz="half" idx="2"/>
          </p:nvPr>
        </p:nvSpPr>
        <p:spPr>
          <a:xfrm>
            <a:off x="965521" y="2590800"/>
            <a:ext cx="4292279" cy="3429000"/>
          </a:xfrm>
        </p:spPr>
        <p:txBody>
          <a:bodyPr>
            <a:normAutofit/>
          </a:bodyPr>
          <a:lstStyle/>
          <a:p>
            <a:r>
              <a:rPr lang="en-US" sz="1400" dirty="0" smtClean="0"/>
              <a:t>45 Minutes Time Limits One Way</a:t>
            </a:r>
          </a:p>
          <a:p>
            <a:pPr lvl="1"/>
            <a:r>
              <a:rPr lang="en-US" sz="1000" dirty="0" smtClean="0"/>
              <a:t>Work</a:t>
            </a:r>
          </a:p>
          <a:p>
            <a:pPr lvl="1"/>
            <a:r>
              <a:rPr lang="en-US" sz="1000" dirty="0" smtClean="0"/>
              <a:t>Home</a:t>
            </a:r>
          </a:p>
          <a:p>
            <a:pPr lvl="1"/>
            <a:r>
              <a:rPr lang="en-US" sz="1000" dirty="0" smtClean="0"/>
              <a:t>Day caring, Shopping, Schooling, + ???</a:t>
            </a:r>
          </a:p>
          <a:p>
            <a:pPr marL="365760" lvl="1" indent="0">
              <a:buNone/>
            </a:pPr>
            <a:endParaRPr lang="en-US" sz="1000" dirty="0" smtClean="0"/>
          </a:p>
          <a:p>
            <a:r>
              <a:rPr lang="en-US" sz="1400" dirty="0" smtClean="0"/>
              <a:t>Distance Covered Proportional to</a:t>
            </a:r>
          </a:p>
          <a:p>
            <a:pPr lvl="1"/>
            <a:r>
              <a:rPr lang="en-US" sz="1000" dirty="0" smtClean="0"/>
              <a:t>Mobility Speed Limits</a:t>
            </a:r>
          </a:p>
          <a:p>
            <a:pPr lvl="1"/>
            <a:r>
              <a:rPr lang="en-US" sz="1000" dirty="0" smtClean="0"/>
              <a:t>Accessibility</a:t>
            </a:r>
          </a:p>
          <a:p>
            <a:pPr lvl="1"/>
            <a:r>
              <a:rPr lang="en-US" sz="1000" dirty="0" smtClean="0"/>
              <a:t>Wealth</a:t>
            </a:r>
          </a:p>
          <a:p>
            <a:pPr lvl="1"/>
            <a:r>
              <a:rPr lang="en-US" sz="1000" dirty="0" smtClean="0"/>
              <a:t>Economic Vitality</a:t>
            </a:r>
          </a:p>
          <a:p>
            <a:r>
              <a:rPr lang="en-US" sz="1400" dirty="0" smtClean="0"/>
              <a:t>Distance Covered Inversely Proportional to</a:t>
            </a:r>
          </a:p>
          <a:p>
            <a:pPr lvl="1"/>
            <a:r>
              <a:rPr lang="en-US" sz="1000" dirty="0" smtClean="0"/>
              <a:t>Energy Costs</a:t>
            </a:r>
          </a:p>
          <a:p>
            <a:pPr lvl="1"/>
            <a:r>
              <a:rPr lang="en-US" sz="1000" dirty="0" smtClean="0"/>
              <a:t>Traffic Jams</a:t>
            </a:r>
          </a:p>
          <a:p>
            <a:pPr lvl="1"/>
            <a:r>
              <a:rPr lang="en-US" sz="1000" dirty="0" smtClean="0"/>
              <a:t>Road Blocks</a:t>
            </a:r>
          </a:p>
          <a:p>
            <a:pPr lvl="1"/>
            <a:r>
              <a:rPr lang="en-US" sz="1000" dirty="0" smtClean="0"/>
              <a:t>Induced Congestions</a:t>
            </a:r>
          </a:p>
          <a:p>
            <a:pPr lvl="1"/>
            <a:r>
              <a:rPr lang="en-US" sz="1000" dirty="0" smtClean="0"/>
              <a:t>Parking Restrictions</a:t>
            </a:r>
          </a:p>
          <a:p>
            <a:endParaRPr lang="en-US" sz="1400" dirty="0" smtClean="0"/>
          </a:p>
          <a:p>
            <a:pPr lvl="1"/>
            <a:endParaRPr lang="en-US" sz="1000" dirty="0"/>
          </a:p>
        </p:txBody>
      </p:sp>
      <p:sp>
        <p:nvSpPr>
          <p:cNvPr id="7" name="Rectangle 6"/>
          <p:cNvSpPr/>
          <p:nvPr/>
        </p:nvSpPr>
        <p:spPr>
          <a:xfrm>
            <a:off x="4876800" y="28575"/>
            <a:ext cx="3124200" cy="400110"/>
          </a:xfrm>
          <a:prstGeom prst="rect">
            <a:avLst/>
          </a:prstGeom>
        </p:spPr>
        <p:txBody>
          <a:bodyPr wrap="square">
            <a:spAutoFit/>
          </a:bodyPr>
          <a:lstStyle/>
          <a:p>
            <a:pPr lvl="0" algn="ctr"/>
            <a:r>
              <a:rPr lang="en-US" sz="2000" b="1" dirty="0" smtClean="0">
                <a:solidFill>
                  <a:schemeClr val="bg1">
                    <a:lumMod val="95000"/>
                  </a:schemeClr>
                </a:solidFill>
              </a:rPr>
              <a:t>Hanson and Giuliano</a:t>
            </a:r>
            <a:endParaRPr lang="en-US" sz="2000" b="1" dirty="0">
              <a:solidFill>
                <a:schemeClr val="bg1">
                  <a:lumMod val="9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248845" y="1981200"/>
            <a:ext cx="3238175" cy="4188801"/>
          </a:xfrm>
          <a:prstGeom prst="rect">
            <a:avLst/>
          </a:prstGeom>
        </p:spPr>
      </p:pic>
    </p:spTree>
    <p:extLst>
      <p:ext uri="{BB962C8B-B14F-4D97-AF65-F5344CB8AC3E}">
        <p14:creationId xmlns:p14="http://schemas.microsoft.com/office/powerpoint/2010/main" val="7205361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5800" y="762000"/>
            <a:ext cx="3886200" cy="5334000"/>
          </a:xfrm>
        </p:spPr>
        <p:txBody>
          <a:bodyPr>
            <a:normAutofit fontScale="77500" lnSpcReduction="20000"/>
          </a:bodyPr>
          <a:lstStyle/>
          <a:p>
            <a:r>
              <a:rPr lang="en-US" dirty="0" smtClean="0"/>
              <a:t>45 Minutes from</a:t>
            </a:r>
          </a:p>
          <a:p>
            <a:pPr lvl="1"/>
            <a:r>
              <a:rPr lang="en-US" dirty="0" smtClean="0"/>
              <a:t>St Cloud</a:t>
            </a:r>
          </a:p>
          <a:p>
            <a:pPr lvl="1"/>
            <a:r>
              <a:rPr lang="en-US" dirty="0" smtClean="0"/>
              <a:t>Most Twin Cities Locations</a:t>
            </a:r>
          </a:p>
          <a:p>
            <a:pPr marL="365760" lvl="1" indent="0">
              <a:buNone/>
            </a:pPr>
            <a:endParaRPr lang="en-US" dirty="0" smtClean="0"/>
          </a:p>
          <a:p>
            <a:r>
              <a:rPr lang="en-US" dirty="0" smtClean="0"/>
              <a:t>Natural Barriers</a:t>
            </a:r>
          </a:p>
          <a:p>
            <a:pPr lvl="1"/>
            <a:r>
              <a:rPr lang="en-US" dirty="0" smtClean="0"/>
              <a:t>Crow River</a:t>
            </a:r>
          </a:p>
          <a:p>
            <a:pPr lvl="1"/>
            <a:r>
              <a:rPr lang="en-US" dirty="0" smtClean="0"/>
              <a:t>Mississippi</a:t>
            </a:r>
          </a:p>
          <a:p>
            <a:pPr marL="365760" lvl="1" indent="0">
              <a:buNone/>
            </a:pPr>
            <a:endParaRPr lang="en-US" dirty="0" smtClean="0"/>
          </a:p>
          <a:p>
            <a:r>
              <a:rPr lang="en-US" dirty="0" smtClean="0"/>
              <a:t>Two Access Points</a:t>
            </a:r>
          </a:p>
          <a:p>
            <a:pPr lvl="1"/>
            <a:r>
              <a:rPr lang="en-US" dirty="0" smtClean="0"/>
              <a:t>I 94</a:t>
            </a:r>
          </a:p>
          <a:p>
            <a:pPr lvl="1"/>
            <a:r>
              <a:rPr lang="en-US" dirty="0" smtClean="0"/>
              <a:t>US 10</a:t>
            </a:r>
          </a:p>
          <a:p>
            <a:pPr marL="365760" lvl="1" indent="0">
              <a:buNone/>
            </a:pPr>
            <a:endParaRPr lang="en-US" dirty="0" smtClean="0"/>
          </a:p>
          <a:p>
            <a:r>
              <a:rPr lang="en-US" dirty="0" smtClean="0"/>
              <a:t>Diverse Accessibility</a:t>
            </a:r>
          </a:p>
          <a:p>
            <a:pPr lvl="1"/>
            <a:r>
              <a:rPr lang="en-US" dirty="0" smtClean="0"/>
              <a:t>North</a:t>
            </a:r>
          </a:p>
          <a:p>
            <a:pPr lvl="1"/>
            <a:r>
              <a:rPr lang="en-US" dirty="0" smtClean="0"/>
              <a:t>South</a:t>
            </a:r>
          </a:p>
          <a:p>
            <a:pPr lvl="1"/>
            <a:endParaRPr lang="en-US" dirty="0" smtClean="0"/>
          </a:p>
          <a:p>
            <a:r>
              <a:rPr lang="en-US" dirty="0" smtClean="0"/>
              <a:t>Four distinct Areas</a:t>
            </a:r>
          </a:p>
          <a:p>
            <a:pPr lvl="1"/>
            <a:r>
              <a:rPr lang="en-US" dirty="0" smtClean="0"/>
              <a:t>Limited by 101 and 94</a:t>
            </a:r>
          </a:p>
          <a:p>
            <a:pPr marL="68580" indent="0">
              <a:buNone/>
            </a:pPr>
            <a:endParaRPr lang="en-US" dirty="0" smtClean="0"/>
          </a:p>
          <a:p>
            <a:r>
              <a:rPr lang="en-US" dirty="0" smtClean="0"/>
              <a:t>Two Potential Access Points</a:t>
            </a:r>
          </a:p>
          <a:p>
            <a:pPr lvl="1"/>
            <a:endParaRPr lang="en-US" dirty="0" smtClean="0"/>
          </a:p>
        </p:txBody>
      </p:sp>
      <p:sp>
        <p:nvSpPr>
          <p:cNvPr id="7" name="Rectangle 6"/>
          <p:cNvSpPr/>
          <p:nvPr/>
        </p:nvSpPr>
        <p:spPr>
          <a:xfrm>
            <a:off x="4876800" y="28575"/>
            <a:ext cx="3124200" cy="523220"/>
          </a:xfrm>
          <a:prstGeom prst="rect">
            <a:avLst/>
          </a:prstGeom>
        </p:spPr>
        <p:txBody>
          <a:bodyPr wrap="square">
            <a:spAutoFit/>
          </a:bodyPr>
          <a:lstStyle/>
          <a:p>
            <a:pPr lvl="0" algn="ctr"/>
            <a:r>
              <a:rPr lang="en-US" sz="2800" b="1" dirty="0" smtClean="0">
                <a:solidFill>
                  <a:schemeClr val="bg1">
                    <a:lumMod val="95000"/>
                  </a:schemeClr>
                </a:solidFill>
              </a:rPr>
              <a:t>Why Rogers, MN</a:t>
            </a:r>
            <a:endParaRPr lang="en-US" sz="2800" b="1" dirty="0">
              <a:solidFill>
                <a:schemeClr val="bg1">
                  <a:lumMod val="95000"/>
                </a:schemeClr>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4876800" y="2209800"/>
            <a:ext cx="3810000" cy="2747645"/>
          </a:xfrm>
          <a:prstGeom prst="rect">
            <a:avLst/>
          </a:prstGeom>
        </p:spPr>
      </p:pic>
      <p:sp>
        <p:nvSpPr>
          <p:cNvPr id="9" name="Text Box 7"/>
          <p:cNvSpPr txBox="1"/>
          <p:nvPr/>
        </p:nvSpPr>
        <p:spPr>
          <a:xfrm>
            <a:off x="4876800" y="4992052"/>
            <a:ext cx="3810000" cy="28384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200"/>
              </a:spcAft>
            </a:pPr>
            <a:r>
              <a:rPr lang="en-US" sz="900" b="1" dirty="0">
                <a:solidFill>
                  <a:srgbClr val="4F81BD"/>
                </a:solidFill>
                <a:effectLst/>
                <a:latin typeface="Times New Roman"/>
                <a:ea typeface="Calibri"/>
                <a:cs typeface="Times New Roman"/>
              </a:rPr>
              <a:t>Figure 2 - Rogers Minnesota – </a:t>
            </a:r>
            <a:br>
              <a:rPr lang="en-US" sz="900" b="1" dirty="0">
                <a:solidFill>
                  <a:srgbClr val="4F81BD"/>
                </a:solidFill>
                <a:effectLst/>
                <a:latin typeface="Times New Roman"/>
                <a:ea typeface="Calibri"/>
                <a:cs typeface="Times New Roman"/>
              </a:rPr>
            </a:br>
            <a:r>
              <a:rPr lang="en-US" sz="900" b="1" dirty="0">
                <a:solidFill>
                  <a:srgbClr val="4F81BD"/>
                </a:solidFill>
                <a:effectLst/>
                <a:latin typeface="Times New Roman"/>
                <a:ea typeface="Calibri"/>
                <a:cs typeface="Times New Roman"/>
              </a:rPr>
              <a:t>Black: Area Of interest – Red: Access Points – Blue: Potential Access Points</a:t>
            </a:r>
          </a:p>
        </p:txBody>
      </p:sp>
    </p:spTree>
    <p:extLst>
      <p:ext uri="{BB962C8B-B14F-4D97-AF65-F5344CB8AC3E}">
        <p14:creationId xmlns:p14="http://schemas.microsoft.com/office/powerpoint/2010/main" val="188698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5334000" cy="838200"/>
          </a:xfrm>
        </p:spPr>
        <p:txBody>
          <a:bodyPr>
            <a:normAutofit/>
          </a:bodyPr>
          <a:lstStyle/>
          <a:p>
            <a:r>
              <a:rPr lang="en-US" dirty="0" smtClean="0"/>
              <a:t>Rogers, Minnesota</a:t>
            </a:r>
            <a:endParaRPr lang="en-US" sz="3600" dirty="0"/>
          </a:p>
        </p:txBody>
      </p:sp>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971676"/>
            <a:ext cx="3200400" cy="282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338387"/>
            <a:ext cx="1546225"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3988" y="2286000"/>
            <a:ext cx="1487487"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938" y="3384550"/>
            <a:ext cx="1338263"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938" y="4133850"/>
            <a:ext cx="12287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4938" y="4994275"/>
            <a:ext cx="1306513"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09650" y="5120858"/>
            <a:ext cx="2573140" cy="923330"/>
          </a:xfrm>
          <a:prstGeom prst="rect">
            <a:avLst/>
          </a:prstGeom>
          <a:noFill/>
        </p:spPr>
        <p:txBody>
          <a:bodyPr wrap="none" rtlCol="0">
            <a:spAutoFit/>
          </a:bodyPr>
          <a:lstStyle/>
          <a:p>
            <a:pPr marL="285750" indent="-285750">
              <a:buFont typeface="Arial" pitchFamily="34" charset="0"/>
              <a:buChar char="•"/>
            </a:pPr>
            <a:r>
              <a:rPr lang="en-US" dirty="0" smtClean="0"/>
              <a:t>4,833 Observations</a:t>
            </a:r>
          </a:p>
          <a:p>
            <a:pPr marL="285750" indent="-285750">
              <a:buFont typeface="Arial" pitchFamily="34" charset="0"/>
              <a:buChar char="•"/>
            </a:pPr>
            <a:r>
              <a:rPr lang="en-US" dirty="0" smtClean="0"/>
              <a:t>69 Fields</a:t>
            </a:r>
          </a:p>
          <a:p>
            <a:endParaRPr lang="en-US" dirty="0"/>
          </a:p>
        </p:txBody>
      </p:sp>
      <p:sp>
        <p:nvSpPr>
          <p:cNvPr id="10" name="Rectangle 9"/>
          <p:cNvSpPr/>
          <p:nvPr/>
        </p:nvSpPr>
        <p:spPr>
          <a:xfrm>
            <a:off x="4876800" y="28575"/>
            <a:ext cx="3200400" cy="523220"/>
          </a:xfrm>
          <a:prstGeom prst="rect">
            <a:avLst/>
          </a:prstGeom>
        </p:spPr>
        <p:txBody>
          <a:bodyPr wrap="square">
            <a:spAutoFit/>
          </a:bodyPr>
          <a:lstStyle/>
          <a:p>
            <a:pPr lvl="0" algn="ctr"/>
            <a:r>
              <a:rPr lang="en-US" sz="2800" b="1" dirty="0" smtClean="0">
                <a:solidFill>
                  <a:schemeClr val="bg1">
                    <a:lumMod val="95000"/>
                  </a:schemeClr>
                </a:solidFill>
              </a:rPr>
              <a:t>Well?</a:t>
            </a:r>
            <a:endParaRPr lang="en-US" sz="2800" b="1" dirty="0">
              <a:solidFill>
                <a:schemeClr val="bg1">
                  <a:lumMod val="95000"/>
                </a:schemeClr>
              </a:solidFill>
            </a:endParaRPr>
          </a:p>
        </p:txBody>
      </p:sp>
    </p:spTree>
    <p:extLst>
      <p:ext uri="{BB962C8B-B14F-4D97-AF65-F5344CB8AC3E}">
        <p14:creationId xmlns:p14="http://schemas.microsoft.com/office/powerpoint/2010/main" val="2564877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2590800" y="1790699"/>
                <a:ext cx="5943600" cy="3810000"/>
              </a:xfrm>
            </p:spPr>
            <p:txBody>
              <a:bodyPr>
                <a:normAutofit fontScale="85000" lnSpcReduction="10000"/>
              </a:bodyPr>
              <a:lstStyle/>
              <a:p>
                <a:pPr marL="342900" lvl="1">
                  <a:lnSpc>
                    <a:spcPct val="160000"/>
                  </a:lnSpc>
                </a:pPr>
                <a:r>
                  <a:rPr lang="en-US" b="1" dirty="0" smtClean="0">
                    <a:solidFill>
                      <a:schemeClr val="accent1">
                        <a:lumMod val="50000"/>
                      </a:schemeClr>
                    </a:solidFill>
                  </a:rPr>
                  <a:t>No Economic Impact     	</a:t>
                </a:r>
                <a:r>
                  <a:rPr lang="en-US" dirty="0" smtClean="0">
                    <a:solidFill>
                      <a:srgbClr val="FF0000"/>
                    </a:solidFill>
                  </a:rPr>
                  <a:t>H</a:t>
                </a:r>
                <a:r>
                  <a:rPr lang="en-US" baseline="-25000" dirty="0" smtClean="0">
                    <a:solidFill>
                      <a:srgbClr val="FF0000"/>
                    </a:solidFill>
                  </a:rPr>
                  <a:t>0</a:t>
                </a:r>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a:ea typeface="Cambria Math"/>
                          </a:rPr>
                          <m:t>𝜇</m:t>
                        </m:r>
                      </m:e>
                      <m:sub>
                        <m:r>
                          <a:rPr lang="en-US" i="1">
                            <a:solidFill>
                              <a:srgbClr val="FF0000"/>
                            </a:solidFill>
                            <a:latin typeface="Cambria Math"/>
                          </a:rPr>
                          <m:t>𝑎</m:t>
                        </m:r>
                      </m:sub>
                    </m:sSub>
                    <m:r>
                      <a:rPr lang="en-US" i="1">
                        <a:solidFill>
                          <a:srgbClr val="FF0000"/>
                        </a:solidFill>
                        <a:latin typeface="Cambria Math"/>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a:ea typeface="Cambria Math"/>
                          </a:rPr>
                          <m:t>𝜇</m:t>
                        </m:r>
                      </m:e>
                      <m:sub>
                        <m:r>
                          <a:rPr lang="en-US" i="1">
                            <a:solidFill>
                              <a:srgbClr val="FF0000"/>
                            </a:solidFill>
                            <a:latin typeface="Cambria Math"/>
                          </a:rPr>
                          <m:t>𝑏</m:t>
                        </m:r>
                      </m:sub>
                    </m:sSub>
                  </m:oMath>
                </a14:m>
                <a:r>
                  <a:rPr lang="en-US" dirty="0">
                    <a:solidFill>
                      <a:srgbClr val="FF0000"/>
                    </a:solidFill>
                  </a:rPr>
                  <a:t>; </a:t>
                </a:r>
              </a:p>
              <a:p>
                <a:pPr lvl="1">
                  <a:lnSpc>
                    <a:spcPct val="160000"/>
                  </a:lnSpc>
                </a:pPr>
                <a:r>
                  <a:rPr lang="en-US" sz="1500" dirty="0" smtClean="0">
                    <a:solidFill>
                      <a:schemeClr val="accent1">
                        <a:lumMod val="50000"/>
                      </a:schemeClr>
                    </a:solidFill>
                  </a:rPr>
                  <a:t>Difference of growth rate between areas can be explained by sample statistic error only at 90% confidence level</a:t>
                </a:r>
                <a:endParaRPr lang="en-US" dirty="0" smtClean="0">
                  <a:solidFill>
                    <a:schemeClr val="accent1">
                      <a:lumMod val="50000"/>
                    </a:schemeClr>
                  </a:solidFill>
                </a:endParaRPr>
              </a:p>
              <a:p>
                <a:pPr marL="342900" lvl="1">
                  <a:lnSpc>
                    <a:spcPct val="160000"/>
                  </a:lnSpc>
                </a:pPr>
                <a:r>
                  <a:rPr lang="en-US" b="1" dirty="0" smtClean="0">
                    <a:solidFill>
                      <a:schemeClr val="accent1">
                        <a:lumMod val="50000"/>
                      </a:schemeClr>
                    </a:solidFill>
                  </a:rPr>
                  <a:t>Economic Impact		</a:t>
                </a:r>
                <a:r>
                  <a:rPr lang="en-US" dirty="0" smtClean="0">
                    <a:solidFill>
                      <a:srgbClr val="FF0000"/>
                    </a:solidFill>
                  </a:rPr>
                  <a:t>H</a:t>
                </a:r>
                <a:r>
                  <a:rPr lang="en-US" baseline="-25000" dirty="0" smtClean="0">
                    <a:solidFill>
                      <a:srgbClr val="FF0000"/>
                    </a:solidFill>
                  </a:rPr>
                  <a:t>a</a:t>
                </a:r>
                <a:r>
                  <a:rPr lang="en-US" dirty="0" smtClean="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a:ea typeface="Cambria Math"/>
                          </a:rPr>
                          <m:t>𝜇</m:t>
                        </m:r>
                      </m:e>
                      <m:sub>
                        <m:r>
                          <a:rPr lang="en-US" i="1">
                            <a:solidFill>
                              <a:srgbClr val="FF0000"/>
                            </a:solidFill>
                            <a:latin typeface="Cambria Math"/>
                          </a:rPr>
                          <m:t>𝑎</m:t>
                        </m:r>
                      </m:sub>
                    </m:sSub>
                    <m:r>
                      <a:rPr lang="en-US" i="1" smtClean="0">
                        <a:solidFill>
                          <a:srgbClr val="FF0000"/>
                        </a:solidFill>
                        <a:latin typeface="Cambria Math"/>
                        <a:ea typeface="Cambria Math"/>
                      </a:rPr>
                      <m:t>≠</m:t>
                    </m:r>
                    <m:r>
                      <a:rPr lang="en-US" i="1">
                        <a:solidFill>
                          <a:srgbClr val="FF0000"/>
                        </a:solidFill>
                        <a:latin typeface="Cambria Math"/>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a:ea typeface="Cambria Math"/>
                          </a:rPr>
                          <m:t>𝜇</m:t>
                        </m:r>
                      </m:e>
                      <m:sub>
                        <m:r>
                          <a:rPr lang="en-US" i="1">
                            <a:solidFill>
                              <a:srgbClr val="FF0000"/>
                            </a:solidFill>
                            <a:latin typeface="Cambria Math"/>
                          </a:rPr>
                          <m:t>𝑏</m:t>
                        </m:r>
                      </m:sub>
                    </m:sSub>
                  </m:oMath>
                </a14:m>
                <a:r>
                  <a:rPr lang="en-US" dirty="0">
                    <a:solidFill>
                      <a:srgbClr val="FF0000"/>
                    </a:solidFill>
                  </a:rPr>
                  <a:t>; </a:t>
                </a:r>
              </a:p>
              <a:p>
                <a:pPr lvl="1">
                  <a:lnSpc>
                    <a:spcPct val="160000"/>
                  </a:lnSpc>
                </a:pPr>
                <a:r>
                  <a:rPr lang="en-US" sz="1500" dirty="0">
                    <a:solidFill>
                      <a:schemeClr val="accent1">
                        <a:lumMod val="50000"/>
                      </a:schemeClr>
                    </a:solidFill>
                  </a:rPr>
                  <a:t>Difference of growth rate between areas </a:t>
                </a:r>
                <a:r>
                  <a:rPr lang="en-US" sz="1500" dirty="0" smtClean="0">
                    <a:solidFill>
                      <a:schemeClr val="accent1">
                        <a:lumMod val="50000"/>
                      </a:schemeClr>
                    </a:solidFill>
                  </a:rPr>
                  <a:t>can</a:t>
                </a:r>
                <a:r>
                  <a:rPr lang="en-US" sz="1500" b="1" dirty="0" smtClean="0">
                    <a:solidFill>
                      <a:srgbClr val="FF0000"/>
                    </a:solidFill>
                  </a:rPr>
                  <a:t>not</a:t>
                </a:r>
                <a:r>
                  <a:rPr lang="en-US" sz="1500" dirty="0" smtClean="0">
                    <a:solidFill>
                      <a:schemeClr val="accent1">
                        <a:lumMod val="50000"/>
                      </a:schemeClr>
                    </a:solidFill>
                  </a:rPr>
                  <a:t> </a:t>
                </a:r>
                <a:r>
                  <a:rPr lang="en-US" sz="1500" dirty="0">
                    <a:solidFill>
                      <a:schemeClr val="accent1">
                        <a:lumMod val="50000"/>
                      </a:schemeClr>
                    </a:solidFill>
                  </a:rPr>
                  <a:t>be explained by sample statistic error only at 90% confidence level</a:t>
                </a:r>
              </a:p>
              <a:p>
                <a:pPr>
                  <a:lnSpc>
                    <a:spcPct val="160000"/>
                  </a:lnSpc>
                </a:pPr>
                <a14:m>
                  <m:oMath xmlns:m="http://schemas.openxmlformats.org/officeDocument/2006/math">
                    <m:r>
                      <a:rPr lang="en-US" i="1">
                        <a:solidFill>
                          <a:srgbClr val="FF0000"/>
                        </a:solidFill>
                        <a:latin typeface="Cambria Math"/>
                        <a:ea typeface="Cambria Math"/>
                      </a:rPr>
                      <m:t>𝜇</m:t>
                    </m:r>
                  </m:oMath>
                </a14:m>
                <a:r>
                  <a:rPr lang="en-US" b="1" dirty="0" smtClean="0">
                    <a:solidFill>
                      <a:schemeClr val="accent1">
                        <a:lumMod val="50000"/>
                      </a:schemeClr>
                    </a:solidFill>
                  </a:rPr>
                  <a:t> is</a:t>
                </a:r>
              </a:p>
              <a:p>
                <a:pPr lvl="1">
                  <a:lnSpc>
                    <a:spcPct val="160000"/>
                  </a:lnSpc>
                </a:pPr>
                <a:r>
                  <a:rPr lang="en-US" sz="1300" dirty="0" smtClean="0">
                    <a:solidFill>
                      <a:schemeClr val="accent1">
                        <a:lumMod val="50000"/>
                      </a:schemeClr>
                    </a:solidFill>
                  </a:rPr>
                  <a:t>average growth rates of a particular type of properties in an area</a:t>
                </a:r>
              </a:p>
              <a:p>
                <a:pPr lvl="1">
                  <a:lnSpc>
                    <a:spcPct val="160000"/>
                  </a:lnSpc>
                </a:pPr>
                <a:r>
                  <a:rPr lang="en-US" sz="1300" dirty="0" smtClean="0">
                    <a:solidFill>
                      <a:schemeClr val="accent1">
                        <a:lumMod val="50000"/>
                      </a:schemeClr>
                    </a:solidFill>
                  </a:rPr>
                  <a:t>Average growth rates is determined by the change of property value estimate based on properties' distance from the interchanges where the distance is the best Manhattan distance with the best travelling time.  </a:t>
                </a:r>
                <a:endParaRPr lang="en-US" sz="1300" dirty="0">
                  <a:solidFill>
                    <a:schemeClr val="accent1">
                      <a:lumMod val="50000"/>
                    </a:schemeClr>
                  </a:solidFill>
                </a:endParaRPr>
              </a:p>
              <a:p>
                <a:pPr>
                  <a:lnSpc>
                    <a:spcPct val="160000"/>
                  </a:lnSpc>
                </a:pPr>
                <a:endParaRPr lang="en-US" dirty="0" smtClean="0">
                  <a:solidFill>
                    <a:schemeClr val="accent1">
                      <a:lumMod val="50000"/>
                    </a:schemeClr>
                  </a:solidFill>
                </a:endParaRPr>
              </a:p>
              <a:p>
                <a:pPr>
                  <a:lnSpc>
                    <a:spcPct val="160000"/>
                  </a:lnSpc>
                </a:pPr>
                <a:endParaRPr lang="en-US" dirty="0" smtClean="0">
                  <a:solidFill>
                    <a:schemeClr val="accent1">
                      <a:lumMod val="50000"/>
                    </a:schemeClr>
                  </a:solidFill>
                </a:endParaRPr>
              </a:p>
              <a:p>
                <a:pPr lvl="1">
                  <a:lnSpc>
                    <a:spcPct val="160000"/>
                  </a:lnSpc>
                </a:pPr>
                <a:endParaRPr lang="en-US" dirty="0" smtClean="0">
                  <a:solidFill>
                    <a:schemeClr val="accent1">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2590800" y="1790699"/>
                <a:ext cx="5943600" cy="3810000"/>
              </a:xfrm>
              <a:blipFill rotWithShape="1">
                <a:blip r:embed="rId3"/>
                <a:stretch>
                  <a:fillRect/>
                </a:stretch>
              </a:blipFill>
            </p:spPr>
            <p:txBody>
              <a:bodyPr/>
              <a:lstStyle/>
              <a:p>
                <a:r>
                  <a:rPr lang="en-US">
                    <a:noFill/>
                  </a:rPr>
                  <a:t> </a:t>
                </a:r>
              </a:p>
            </p:txBody>
          </p:sp>
        </mc:Fallback>
      </mc:AlternateContent>
      <p:sp>
        <p:nvSpPr>
          <p:cNvPr id="4" name="Rectangle 3"/>
          <p:cNvSpPr/>
          <p:nvPr/>
        </p:nvSpPr>
        <p:spPr>
          <a:xfrm>
            <a:off x="4648200" y="28575"/>
            <a:ext cx="3505200" cy="523220"/>
          </a:xfrm>
          <a:prstGeom prst="rect">
            <a:avLst/>
          </a:prstGeom>
        </p:spPr>
        <p:txBody>
          <a:bodyPr wrap="square">
            <a:spAutoFit/>
          </a:bodyPr>
          <a:lstStyle/>
          <a:p>
            <a:pPr lvl="0" algn="ctr"/>
            <a:r>
              <a:rPr lang="en-US" sz="2800" b="1" dirty="0" smtClean="0">
                <a:solidFill>
                  <a:schemeClr val="bg1">
                    <a:lumMod val="95000"/>
                  </a:schemeClr>
                </a:solidFill>
              </a:rPr>
              <a:t>Summary</a:t>
            </a:r>
            <a:endParaRPr lang="en-US" sz="2800" b="1" dirty="0">
              <a:solidFill>
                <a:schemeClr val="bg1">
                  <a:lumMod val="95000"/>
                </a:schemeClr>
              </a:solidFill>
            </a:endParaRPr>
          </a:p>
        </p:txBody>
      </p:sp>
      <p:sp>
        <p:nvSpPr>
          <p:cNvPr id="2" name="TextBox 1"/>
          <p:cNvSpPr txBox="1"/>
          <p:nvPr/>
        </p:nvSpPr>
        <p:spPr>
          <a:xfrm>
            <a:off x="3624812" y="1219200"/>
            <a:ext cx="1229824" cy="369332"/>
          </a:xfrm>
          <a:prstGeom prst="rect">
            <a:avLst/>
          </a:prstGeom>
          <a:noFill/>
        </p:spPr>
        <p:txBody>
          <a:bodyPr wrap="none" rtlCol="0">
            <a:spAutoFit/>
          </a:bodyPr>
          <a:lstStyle/>
          <a:p>
            <a:r>
              <a:rPr lang="en-US" dirty="0" smtClean="0"/>
              <a:t>Definition</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799"/>
            <a:ext cx="2362200" cy="297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712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0600" y="1371600"/>
            <a:ext cx="6477000" cy="639762"/>
          </a:xfrm>
        </p:spPr>
        <p:txBody>
          <a:bodyPr/>
          <a:lstStyle/>
          <a:p>
            <a:r>
              <a:rPr lang="en-US" dirty="0" smtClean="0"/>
              <a:t>Methodology</a:t>
            </a:r>
            <a:endParaRPr lang="en-US" dirty="0"/>
          </a:p>
        </p:txBody>
      </p:sp>
      <p:sp>
        <p:nvSpPr>
          <p:cNvPr id="4" name="Content Placeholder 3"/>
          <p:cNvSpPr>
            <a:spLocks noGrp="1"/>
          </p:cNvSpPr>
          <p:nvPr>
            <p:ph sz="half" idx="2"/>
          </p:nvPr>
        </p:nvSpPr>
        <p:spPr>
          <a:xfrm>
            <a:off x="990600" y="2209800"/>
            <a:ext cx="7239000" cy="3352800"/>
          </a:xfrm>
        </p:spPr>
        <p:txBody>
          <a:bodyPr>
            <a:normAutofit fontScale="85000" lnSpcReduction="10000"/>
          </a:bodyPr>
          <a:lstStyle/>
          <a:p>
            <a:pPr>
              <a:lnSpc>
                <a:spcPct val="200000"/>
              </a:lnSpc>
            </a:pPr>
            <a:r>
              <a:rPr lang="en-US" dirty="0" smtClean="0"/>
              <a:t>Regression</a:t>
            </a:r>
          </a:p>
          <a:p>
            <a:pPr>
              <a:lnSpc>
                <a:spcPct val="200000"/>
              </a:lnSpc>
            </a:pPr>
            <a:r>
              <a:rPr lang="en-US" dirty="0" smtClean="0"/>
              <a:t>Spatial Analysis</a:t>
            </a:r>
          </a:p>
          <a:p>
            <a:pPr>
              <a:lnSpc>
                <a:spcPct val="200000"/>
              </a:lnSpc>
            </a:pPr>
            <a:r>
              <a:rPr lang="en-US" dirty="0" smtClean="0"/>
              <a:t>Time Series Analysis</a:t>
            </a:r>
          </a:p>
          <a:p>
            <a:pPr>
              <a:lnSpc>
                <a:spcPct val="200000"/>
              </a:lnSpc>
            </a:pPr>
            <a:r>
              <a:rPr lang="en-US" dirty="0" smtClean="0"/>
              <a:t>Hot Spot Analysis</a:t>
            </a:r>
          </a:p>
          <a:p>
            <a:pPr>
              <a:lnSpc>
                <a:spcPct val="200000"/>
              </a:lnSpc>
            </a:pPr>
            <a:r>
              <a:rPr lang="en-US" dirty="0" smtClean="0"/>
              <a:t>Overlapping Network and Hot Spot Maps</a:t>
            </a:r>
          </a:p>
          <a:p>
            <a:pPr>
              <a:lnSpc>
                <a:spcPct val="200000"/>
              </a:lnSpc>
            </a:pPr>
            <a:endParaRPr lang="en-US" dirty="0"/>
          </a:p>
        </p:txBody>
      </p:sp>
      <p:sp>
        <p:nvSpPr>
          <p:cNvPr id="7" name="Rectangle 6"/>
          <p:cNvSpPr/>
          <p:nvPr/>
        </p:nvSpPr>
        <p:spPr>
          <a:xfrm>
            <a:off x="4648200" y="28575"/>
            <a:ext cx="3352800" cy="523220"/>
          </a:xfrm>
          <a:prstGeom prst="rect">
            <a:avLst/>
          </a:prstGeom>
        </p:spPr>
        <p:txBody>
          <a:bodyPr wrap="square">
            <a:spAutoFit/>
          </a:bodyPr>
          <a:lstStyle/>
          <a:p>
            <a:pPr lvl="0" algn="ctr"/>
            <a:r>
              <a:rPr lang="en-US" sz="2800" b="1" dirty="0" smtClean="0">
                <a:solidFill>
                  <a:schemeClr val="bg1">
                    <a:lumMod val="95000"/>
                  </a:schemeClr>
                </a:solidFill>
              </a:rPr>
              <a:t>Summary</a:t>
            </a:r>
            <a:endParaRPr lang="en-US" sz="2800" b="1" dirty="0">
              <a:solidFill>
                <a:schemeClr val="bg1">
                  <a:lumMod val="9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066800"/>
            <a:ext cx="3981450"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1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61827" y="9525"/>
            <a:ext cx="1779654" cy="523220"/>
          </a:xfrm>
          <a:prstGeom prst="rect">
            <a:avLst/>
          </a:prstGeom>
        </p:spPr>
        <p:txBody>
          <a:bodyPr wrap="none">
            <a:spAutoFit/>
          </a:bodyPr>
          <a:lstStyle/>
          <a:p>
            <a:pPr lvl="0"/>
            <a:r>
              <a:rPr lang="en-US" sz="2800" b="1" dirty="0" smtClean="0">
                <a:solidFill>
                  <a:schemeClr val="bg1">
                    <a:lumMod val="95000"/>
                  </a:schemeClr>
                </a:solidFill>
              </a:rPr>
              <a:t>Time Line</a:t>
            </a:r>
            <a:endParaRPr lang="en-US" sz="2800" b="1" dirty="0">
              <a:solidFill>
                <a:schemeClr val="bg1">
                  <a:lumMod val="9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229600" cy="3832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1204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Likely</a:t>
            </a:r>
            <a:endParaRPr lang="en-US" dirty="0"/>
          </a:p>
        </p:txBody>
      </p:sp>
      <p:sp>
        <p:nvSpPr>
          <p:cNvPr id="3" name="Content Placeholder 2"/>
          <p:cNvSpPr>
            <a:spLocks noGrp="1"/>
          </p:cNvSpPr>
          <p:nvPr>
            <p:ph idx="1"/>
          </p:nvPr>
        </p:nvSpPr>
        <p:spPr/>
        <p:txBody>
          <a:bodyPr>
            <a:normAutofit fontScale="77500" lnSpcReduction="20000"/>
          </a:bodyPr>
          <a:lstStyle/>
          <a:p>
            <a:pPr>
              <a:lnSpc>
                <a:spcPct val="200000"/>
              </a:lnSpc>
            </a:pPr>
            <a:r>
              <a:rPr lang="en-US" dirty="0" smtClean="0"/>
              <a:t>Most Expensive Residential Lands Away from 94 and 101</a:t>
            </a:r>
          </a:p>
          <a:p>
            <a:pPr>
              <a:lnSpc>
                <a:spcPct val="200000"/>
              </a:lnSpc>
            </a:pPr>
            <a:r>
              <a:rPr lang="en-US" dirty="0" smtClean="0"/>
              <a:t>Most Expensive Agricultural Lands Around Potential Access Ramps Development</a:t>
            </a:r>
          </a:p>
          <a:p>
            <a:pPr>
              <a:lnSpc>
                <a:spcPct val="200000"/>
              </a:lnSpc>
            </a:pPr>
            <a:r>
              <a:rPr lang="en-US" dirty="0" smtClean="0"/>
              <a:t>Different Property Values Based on Accessibility</a:t>
            </a:r>
          </a:p>
          <a:p>
            <a:pPr>
              <a:lnSpc>
                <a:spcPct val="200000"/>
              </a:lnSpc>
            </a:pPr>
            <a:r>
              <a:rPr lang="en-US" dirty="0" smtClean="0"/>
              <a:t>Moderate Causality but </a:t>
            </a:r>
            <a:r>
              <a:rPr lang="en-US" dirty="0"/>
              <a:t>S</a:t>
            </a:r>
            <a:r>
              <a:rPr lang="en-US" dirty="0" smtClean="0"/>
              <a:t>trong </a:t>
            </a:r>
            <a:r>
              <a:rPr lang="en-US" dirty="0"/>
              <a:t>C</a:t>
            </a:r>
            <a:r>
              <a:rPr lang="en-US" dirty="0" smtClean="0"/>
              <a:t>orrelation</a:t>
            </a:r>
          </a:p>
          <a:p>
            <a:endParaRPr lang="en-US" dirty="0"/>
          </a:p>
        </p:txBody>
      </p:sp>
      <p:sp>
        <p:nvSpPr>
          <p:cNvPr id="4" name="Rectangle 3"/>
          <p:cNvSpPr/>
          <p:nvPr/>
        </p:nvSpPr>
        <p:spPr>
          <a:xfrm>
            <a:off x="5461827" y="9525"/>
            <a:ext cx="1593706" cy="523220"/>
          </a:xfrm>
          <a:prstGeom prst="rect">
            <a:avLst/>
          </a:prstGeom>
        </p:spPr>
        <p:txBody>
          <a:bodyPr wrap="none">
            <a:spAutoFit/>
          </a:bodyPr>
          <a:lstStyle/>
          <a:p>
            <a:pPr lvl="0"/>
            <a:r>
              <a:rPr lang="en-US" sz="2800" b="1" dirty="0" smtClean="0">
                <a:solidFill>
                  <a:schemeClr val="bg1">
                    <a:lumMod val="95000"/>
                  </a:schemeClr>
                </a:solidFill>
              </a:rPr>
              <a:t>Findings</a:t>
            </a:r>
            <a:endParaRPr lang="en-US" sz="2800" b="1" dirty="0">
              <a:solidFill>
                <a:schemeClr val="bg1">
                  <a:lumMod val="95000"/>
                </a:schemeClr>
              </a:solidFill>
            </a:endParaRPr>
          </a:p>
        </p:txBody>
      </p:sp>
    </p:spTree>
    <p:extLst>
      <p:ext uri="{BB962C8B-B14F-4D97-AF65-F5344CB8AC3E}">
        <p14:creationId xmlns:p14="http://schemas.microsoft.com/office/powerpoint/2010/main" val="219385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15000" y="0"/>
            <a:ext cx="1885453" cy="523220"/>
          </a:xfrm>
          <a:prstGeom prst="rect">
            <a:avLst/>
          </a:prstGeom>
        </p:spPr>
        <p:txBody>
          <a:bodyPr wrap="none">
            <a:spAutoFit/>
          </a:bodyPr>
          <a:lstStyle/>
          <a:p>
            <a:pPr lvl="0"/>
            <a:r>
              <a:rPr lang="en-US" sz="2800" b="1" dirty="0" smtClean="0">
                <a:solidFill>
                  <a:schemeClr val="bg1">
                    <a:lumMod val="95000"/>
                  </a:schemeClr>
                </a:solidFill>
              </a:rPr>
              <a:t>Questions</a:t>
            </a:r>
            <a:endParaRPr lang="en-US" sz="2800" b="1" dirty="0">
              <a:solidFill>
                <a:schemeClr val="bg1">
                  <a:lumMod val="95000"/>
                </a:schemeClr>
              </a:solidFill>
            </a:endParaRPr>
          </a:p>
        </p:txBody>
      </p:sp>
      <p:sp>
        <p:nvSpPr>
          <p:cNvPr id="3" name="Content Placeholder 2"/>
          <p:cNvSpPr>
            <a:spLocks noGrp="1"/>
          </p:cNvSpPr>
          <p:nvPr>
            <p:ph idx="1"/>
          </p:nvPr>
        </p:nvSpPr>
        <p:spPr>
          <a:xfrm>
            <a:off x="533400" y="1101436"/>
            <a:ext cx="8103257" cy="1946564"/>
          </a:xfrm>
          <a:solidFill>
            <a:schemeClr val="bg1"/>
          </a:solidFill>
        </p:spPr>
        <p:txBody>
          <a:bodyPr>
            <a:normAutofit/>
          </a:bodyPr>
          <a:lstStyle/>
          <a:p>
            <a:pPr marL="68580" indent="0" algn="ctr">
              <a:lnSpc>
                <a:spcPct val="200000"/>
              </a:lnSpc>
              <a:buNone/>
            </a:pPr>
            <a:r>
              <a:rPr lang="en-US" sz="2000" dirty="0">
                <a:solidFill>
                  <a:schemeClr val="tx1"/>
                </a:solidFill>
              </a:rPr>
              <a:t>Do four-lane highway exit-ramps or interchanges generate a </a:t>
            </a:r>
            <a:r>
              <a:rPr lang="en-US" sz="2000" dirty="0" smtClean="0">
                <a:solidFill>
                  <a:schemeClr val="tx1"/>
                </a:solidFill>
              </a:rPr>
              <a:t>cross-sectional or spatial </a:t>
            </a:r>
            <a:r>
              <a:rPr lang="en-US" sz="2000" dirty="0">
                <a:solidFill>
                  <a:schemeClr val="tx1"/>
                </a:solidFill>
              </a:rPr>
              <a:t>and </a:t>
            </a:r>
            <a:r>
              <a:rPr lang="en-US" sz="2000" dirty="0" smtClean="0">
                <a:solidFill>
                  <a:schemeClr val="tx1"/>
                </a:solidFill>
              </a:rPr>
              <a:t>longitudinal</a:t>
            </a:r>
            <a:r>
              <a:rPr lang="en-US" sz="2000" dirty="0">
                <a:solidFill>
                  <a:schemeClr val="tx1"/>
                </a:solidFill>
              </a:rPr>
              <a:t> </a:t>
            </a:r>
            <a:r>
              <a:rPr lang="en-US" sz="2000" dirty="0" smtClean="0">
                <a:solidFill>
                  <a:schemeClr val="tx1"/>
                </a:solidFill>
              </a:rPr>
              <a:t>or temporal </a:t>
            </a:r>
            <a:r>
              <a:rPr lang="en-US" sz="2000" dirty="0">
                <a:solidFill>
                  <a:schemeClr val="tx1"/>
                </a:solidFill>
              </a:rPr>
              <a:t>economic growth in areas surrounding them?</a:t>
            </a:r>
            <a:endParaRPr lang="en-US" sz="2000" b="1" baseline="0" dirty="0" smtClean="0"/>
          </a:p>
        </p:txBody>
      </p:sp>
      <p:sp>
        <p:nvSpPr>
          <p:cNvPr id="4" name="TextBox 3"/>
          <p:cNvSpPr txBox="1"/>
          <p:nvPr/>
        </p:nvSpPr>
        <p:spPr>
          <a:xfrm>
            <a:off x="5105400" y="3429000"/>
            <a:ext cx="2611612" cy="2308324"/>
          </a:xfrm>
          <a:prstGeom prst="rect">
            <a:avLst/>
          </a:prstGeom>
          <a:noFill/>
        </p:spPr>
        <p:txBody>
          <a:bodyPr wrap="none" rtlCol="0">
            <a:spAutoFit/>
          </a:bodyPr>
          <a:lstStyle/>
          <a:p>
            <a:pPr>
              <a:lnSpc>
                <a:spcPct val="200000"/>
              </a:lnSpc>
            </a:pPr>
            <a:r>
              <a:rPr lang="en-US" dirty="0" smtClean="0"/>
              <a:t>If economic Impact, </a:t>
            </a:r>
          </a:p>
          <a:p>
            <a:pPr marL="285750" indent="-285750">
              <a:lnSpc>
                <a:spcPct val="200000"/>
              </a:lnSpc>
              <a:buFont typeface="Arial" pitchFamily="34" charset="0"/>
              <a:buChar char="•"/>
            </a:pPr>
            <a:r>
              <a:rPr lang="en-US" dirty="0" smtClean="0"/>
              <a:t>How  much?</a:t>
            </a:r>
          </a:p>
          <a:p>
            <a:pPr marL="285750" indent="-285750">
              <a:lnSpc>
                <a:spcPct val="200000"/>
              </a:lnSpc>
              <a:buFont typeface="Arial" pitchFamily="34" charset="0"/>
              <a:buChar char="•"/>
            </a:pPr>
            <a:r>
              <a:rPr lang="en-US" dirty="0" smtClean="0"/>
              <a:t>How  far?</a:t>
            </a:r>
          </a:p>
          <a:p>
            <a:pPr marL="285750" indent="-285750">
              <a:lnSpc>
                <a:spcPct val="200000"/>
              </a:lnSpc>
              <a:buFont typeface="Arial" pitchFamily="34" charset="0"/>
              <a:buChar char="•"/>
            </a:pPr>
            <a:r>
              <a:rPr lang="en-US" dirty="0" smtClean="0"/>
              <a:t>For How long?</a:t>
            </a:r>
            <a:endParaRPr lang="en-US" dirty="0"/>
          </a:p>
        </p:txBody>
      </p:sp>
      <p:pic>
        <p:nvPicPr>
          <p:cNvPr id="8" name="Picture 2"/>
          <p:cNvPicPr>
            <a:picLocks noChangeAspect="1" noChangeArrowheads="1"/>
          </p:cNvPicPr>
          <p:nvPr/>
        </p:nvPicPr>
        <p:blipFill>
          <a:blip r:embed="rId3" cstate="print"/>
          <a:srcRect/>
          <a:stretch>
            <a:fillRect/>
          </a:stretch>
        </p:blipFill>
        <p:spPr bwMode="auto">
          <a:xfrm>
            <a:off x="1143000" y="3484660"/>
            <a:ext cx="3276600" cy="2252664"/>
          </a:xfrm>
          <a:prstGeom prst="rect">
            <a:avLst/>
          </a:prstGeom>
          <a:noFill/>
          <a:ln w="9525">
            <a:noFill/>
            <a:miter lim="800000"/>
            <a:headEnd/>
            <a:tailEnd/>
          </a:ln>
        </p:spPr>
      </p:pic>
    </p:spTree>
    <p:extLst>
      <p:ext uri="{BB962C8B-B14F-4D97-AF65-F5344CB8AC3E}">
        <p14:creationId xmlns:p14="http://schemas.microsoft.com/office/powerpoint/2010/main" val="2874403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49158" y="0"/>
            <a:ext cx="3604242" cy="523220"/>
          </a:xfrm>
          <a:prstGeom prst="rect">
            <a:avLst/>
          </a:prstGeom>
        </p:spPr>
        <p:txBody>
          <a:bodyPr wrap="square">
            <a:spAutoFit/>
          </a:bodyPr>
          <a:lstStyle/>
          <a:p>
            <a:pPr lvl="0" algn="ctr"/>
            <a:r>
              <a:rPr lang="en-US" sz="2800" b="1" dirty="0" smtClean="0">
                <a:solidFill>
                  <a:schemeClr val="bg1">
                    <a:lumMod val="95000"/>
                  </a:schemeClr>
                </a:solidFill>
              </a:rPr>
              <a:t>Purpose</a:t>
            </a:r>
            <a:endParaRPr lang="en-US" sz="2800" b="1" dirty="0">
              <a:solidFill>
                <a:schemeClr val="bg1">
                  <a:lumMod val="95000"/>
                </a:schemeClr>
              </a:solidFill>
            </a:endParaRPr>
          </a:p>
        </p:txBody>
      </p:sp>
      <p:sp>
        <p:nvSpPr>
          <p:cNvPr id="3" name="Content Placeholder 2"/>
          <p:cNvSpPr>
            <a:spLocks noGrp="1"/>
          </p:cNvSpPr>
          <p:nvPr>
            <p:ph idx="1"/>
          </p:nvPr>
        </p:nvSpPr>
        <p:spPr>
          <a:xfrm>
            <a:off x="533400" y="1101436"/>
            <a:ext cx="8103257" cy="1946564"/>
          </a:xfrm>
          <a:solidFill>
            <a:schemeClr val="bg1"/>
          </a:solidFill>
        </p:spPr>
        <p:txBody>
          <a:bodyPr>
            <a:normAutofit/>
          </a:bodyPr>
          <a:lstStyle/>
          <a:p>
            <a:pPr marL="68580" indent="0" algn="ctr">
              <a:lnSpc>
                <a:spcPct val="150000"/>
              </a:lnSpc>
              <a:buNone/>
            </a:pPr>
            <a:r>
              <a:rPr lang="en-US" sz="2000" dirty="0">
                <a:solidFill>
                  <a:schemeClr val="tx1"/>
                </a:solidFill>
              </a:rPr>
              <a:t>T</a:t>
            </a:r>
            <a:r>
              <a:rPr lang="en-US" sz="2000" dirty="0" smtClean="0">
                <a:solidFill>
                  <a:schemeClr val="tx1"/>
                </a:solidFill>
              </a:rPr>
              <a:t>o </a:t>
            </a:r>
            <a:r>
              <a:rPr lang="en-US" sz="2000" dirty="0">
                <a:solidFill>
                  <a:schemeClr val="tx1"/>
                </a:solidFill>
              </a:rPr>
              <a:t>determine the </a:t>
            </a:r>
            <a:r>
              <a:rPr lang="en-US" sz="2000" b="1" dirty="0">
                <a:solidFill>
                  <a:schemeClr val="tx1"/>
                </a:solidFill>
              </a:rPr>
              <a:t>existence </a:t>
            </a:r>
            <a:r>
              <a:rPr lang="en-US" sz="2000" dirty="0">
                <a:solidFill>
                  <a:schemeClr val="tx1"/>
                </a:solidFill>
              </a:rPr>
              <a:t>and</a:t>
            </a:r>
            <a:r>
              <a:rPr lang="en-US" sz="2000" b="1" dirty="0">
                <a:solidFill>
                  <a:schemeClr val="tx1"/>
                </a:solidFill>
              </a:rPr>
              <a:t> strength </a:t>
            </a:r>
            <a:r>
              <a:rPr lang="en-US" sz="2000" dirty="0">
                <a:solidFill>
                  <a:schemeClr val="tx1"/>
                </a:solidFill>
              </a:rPr>
              <a:t>or inexistence and weakness of </a:t>
            </a:r>
            <a:r>
              <a:rPr lang="en-US" sz="2000" b="1" dirty="0">
                <a:solidFill>
                  <a:schemeClr val="tx1"/>
                </a:solidFill>
              </a:rPr>
              <a:t>causal </a:t>
            </a:r>
            <a:r>
              <a:rPr lang="en-US" sz="2000" dirty="0">
                <a:solidFill>
                  <a:schemeClr val="tx1"/>
                </a:solidFill>
              </a:rPr>
              <a:t>relationship between </a:t>
            </a:r>
            <a:r>
              <a:rPr lang="en-US" sz="2000" b="1" dirty="0">
                <a:solidFill>
                  <a:schemeClr val="tx1"/>
                </a:solidFill>
              </a:rPr>
              <a:t>property values </a:t>
            </a:r>
            <a:r>
              <a:rPr lang="en-US" sz="2000" dirty="0">
                <a:solidFill>
                  <a:schemeClr val="tx1"/>
                </a:solidFill>
              </a:rPr>
              <a:t>and their </a:t>
            </a:r>
            <a:r>
              <a:rPr lang="en-US" sz="2000" b="1" dirty="0">
                <a:solidFill>
                  <a:schemeClr val="tx1"/>
                </a:solidFill>
              </a:rPr>
              <a:t>accessibility </a:t>
            </a:r>
            <a:r>
              <a:rPr lang="en-US" sz="2000" dirty="0">
                <a:solidFill>
                  <a:schemeClr val="tx1"/>
                </a:solidFill>
              </a:rPr>
              <a:t>to I-94-MN-101 interchange</a:t>
            </a:r>
            <a:r>
              <a:rPr lang="en-US" sz="2000" dirty="0" smtClean="0">
                <a:solidFill>
                  <a:schemeClr val="tx1"/>
                </a:solidFill>
              </a:rPr>
              <a:t>. </a:t>
            </a:r>
            <a:endParaRPr lang="en-US" sz="2000" dirty="0">
              <a:solidFill>
                <a:schemeClr val="tx1"/>
              </a:solidFill>
            </a:endParaRPr>
          </a:p>
        </p:txBody>
      </p:sp>
      <p:sp>
        <p:nvSpPr>
          <p:cNvPr id="4" name="TextBox 3"/>
          <p:cNvSpPr txBox="1"/>
          <p:nvPr/>
        </p:nvSpPr>
        <p:spPr>
          <a:xfrm>
            <a:off x="681680" y="3048000"/>
            <a:ext cx="3867478" cy="2862322"/>
          </a:xfrm>
          <a:prstGeom prst="rect">
            <a:avLst/>
          </a:prstGeom>
          <a:noFill/>
        </p:spPr>
        <p:txBody>
          <a:bodyPr wrap="square" rtlCol="0">
            <a:spAutoFit/>
          </a:bodyPr>
          <a:lstStyle/>
          <a:p>
            <a:pPr algn="ctr">
              <a:lnSpc>
                <a:spcPct val="200000"/>
              </a:lnSpc>
            </a:pPr>
            <a:r>
              <a:rPr lang="en-US" dirty="0"/>
              <a:t>The </a:t>
            </a:r>
            <a:r>
              <a:rPr lang="en-US" dirty="0">
                <a:solidFill>
                  <a:srgbClr val="FF0000"/>
                </a:solidFill>
              </a:rPr>
              <a:t>property values </a:t>
            </a:r>
            <a:r>
              <a:rPr lang="en-US" dirty="0"/>
              <a:t>would be the </a:t>
            </a:r>
            <a:r>
              <a:rPr lang="en-US" dirty="0">
                <a:solidFill>
                  <a:srgbClr val="FF0000"/>
                </a:solidFill>
              </a:rPr>
              <a:t>dependent variable</a:t>
            </a:r>
            <a:r>
              <a:rPr lang="en-US" dirty="0"/>
              <a:t>, and its </a:t>
            </a:r>
            <a:r>
              <a:rPr lang="en-US" dirty="0">
                <a:solidFill>
                  <a:srgbClr val="0070C0"/>
                </a:solidFill>
              </a:rPr>
              <a:t>accessibility</a:t>
            </a:r>
            <a:r>
              <a:rPr lang="en-US" dirty="0"/>
              <a:t> should be one independent variable with a strong weight into the regression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7205" y="3336160"/>
            <a:ext cx="3432215" cy="2574161"/>
          </a:xfrm>
          <a:prstGeom prst="rect">
            <a:avLst/>
          </a:prstGeom>
        </p:spPr>
      </p:pic>
    </p:spTree>
    <p:extLst>
      <p:ext uri="{BB962C8B-B14F-4D97-AF65-F5344CB8AC3E}">
        <p14:creationId xmlns:p14="http://schemas.microsoft.com/office/powerpoint/2010/main" val="1266972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5800" y="757622"/>
            <a:ext cx="7879224" cy="541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49158" y="0"/>
            <a:ext cx="3604242" cy="523220"/>
          </a:xfrm>
          <a:prstGeom prst="rect">
            <a:avLst/>
          </a:prstGeom>
        </p:spPr>
        <p:txBody>
          <a:bodyPr wrap="square">
            <a:spAutoFit/>
          </a:bodyPr>
          <a:lstStyle/>
          <a:p>
            <a:pPr lvl="0" algn="ctr"/>
            <a:r>
              <a:rPr lang="en-US" sz="2800" b="1" dirty="0" smtClean="0">
                <a:solidFill>
                  <a:schemeClr val="bg1">
                    <a:lumMod val="95000"/>
                  </a:schemeClr>
                </a:solidFill>
              </a:rPr>
              <a:t>If / If Not?</a:t>
            </a:r>
            <a:endParaRPr lang="en-US" sz="2800" b="1" dirty="0">
              <a:solidFill>
                <a:schemeClr val="bg1">
                  <a:lumMod val="95000"/>
                </a:schemeClr>
              </a:solidFill>
            </a:endParaRPr>
          </a:p>
        </p:txBody>
      </p:sp>
      <p:sp>
        <p:nvSpPr>
          <p:cNvPr id="3" name="Content Placeholder 2"/>
          <p:cNvSpPr>
            <a:spLocks noGrp="1"/>
          </p:cNvSpPr>
          <p:nvPr>
            <p:ph idx="1"/>
          </p:nvPr>
        </p:nvSpPr>
        <p:spPr>
          <a:xfrm>
            <a:off x="457200" y="1143000"/>
            <a:ext cx="4091958" cy="3429000"/>
          </a:xfrm>
          <a:solidFill>
            <a:schemeClr val="bg1">
              <a:lumMod val="75000"/>
              <a:alpha val="84000"/>
            </a:schemeClr>
          </a:solidFill>
        </p:spPr>
        <p:txBody>
          <a:bodyPr>
            <a:normAutofit fontScale="92500" lnSpcReduction="10000"/>
          </a:bodyPr>
          <a:lstStyle/>
          <a:p>
            <a:pPr marL="68580" indent="0" algn="ctr">
              <a:lnSpc>
                <a:spcPct val="150000"/>
              </a:lnSpc>
              <a:buNone/>
            </a:pPr>
            <a:r>
              <a:rPr lang="en-US" sz="2200" b="1" dirty="0" smtClean="0">
                <a:solidFill>
                  <a:schemeClr val="tx1"/>
                </a:solidFill>
              </a:rPr>
              <a:t>IF </a:t>
            </a:r>
            <a:r>
              <a:rPr lang="en-US" sz="2200" b="1" dirty="0" smtClean="0">
                <a:solidFill>
                  <a:srgbClr val="FF0000"/>
                </a:solidFill>
              </a:rPr>
              <a:t>Causal </a:t>
            </a:r>
            <a:r>
              <a:rPr lang="en-US" sz="2200" b="1" dirty="0" smtClean="0">
                <a:solidFill>
                  <a:schemeClr val="tx1"/>
                </a:solidFill>
              </a:rPr>
              <a:t>Relationships</a:t>
            </a:r>
          </a:p>
          <a:p>
            <a:pPr marL="68580" indent="0" algn="ctr">
              <a:lnSpc>
                <a:spcPct val="150000"/>
              </a:lnSpc>
              <a:buNone/>
            </a:pPr>
            <a:r>
              <a:rPr lang="en-US" sz="2000" dirty="0" smtClean="0">
                <a:solidFill>
                  <a:schemeClr val="tx1"/>
                </a:solidFill>
              </a:rPr>
              <a:t>Similar Pattern</a:t>
            </a:r>
          </a:p>
          <a:p>
            <a:pPr marL="68580" indent="0" algn="ctr">
              <a:lnSpc>
                <a:spcPct val="150000"/>
              </a:lnSpc>
              <a:buNone/>
            </a:pPr>
            <a:r>
              <a:rPr lang="en-US" sz="2000" dirty="0" smtClean="0">
                <a:solidFill>
                  <a:schemeClr val="tx1"/>
                </a:solidFill>
              </a:rPr>
              <a:t>Consistent Pattern</a:t>
            </a:r>
          </a:p>
          <a:p>
            <a:pPr marL="68580" indent="0" algn="ctr">
              <a:lnSpc>
                <a:spcPct val="150000"/>
              </a:lnSpc>
              <a:buNone/>
            </a:pPr>
            <a:r>
              <a:rPr lang="en-US" sz="2000" dirty="0" smtClean="0">
                <a:solidFill>
                  <a:schemeClr val="tx1"/>
                </a:solidFill>
              </a:rPr>
              <a:t>Area Dependent Growth</a:t>
            </a:r>
          </a:p>
          <a:p>
            <a:pPr marL="68580" indent="0" algn="ctr">
              <a:lnSpc>
                <a:spcPct val="150000"/>
              </a:lnSpc>
              <a:buNone/>
            </a:pPr>
            <a:r>
              <a:rPr lang="en-US" sz="2000" dirty="0" smtClean="0">
                <a:solidFill>
                  <a:schemeClr val="tx1"/>
                </a:solidFill>
              </a:rPr>
              <a:t>For</a:t>
            </a:r>
          </a:p>
          <a:p>
            <a:pPr marL="68580" indent="0" algn="ctr">
              <a:lnSpc>
                <a:spcPct val="150000"/>
              </a:lnSpc>
              <a:buNone/>
            </a:pPr>
            <a:r>
              <a:rPr lang="en-US" sz="2000" dirty="0" smtClean="0">
                <a:solidFill>
                  <a:schemeClr val="tx1"/>
                </a:solidFill>
              </a:rPr>
              <a:t>Residential, &amp; Commercial</a:t>
            </a:r>
          </a:p>
          <a:p>
            <a:pPr marL="68580" indent="0" algn="ctr">
              <a:lnSpc>
                <a:spcPct val="150000"/>
              </a:lnSpc>
              <a:buNone/>
            </a:pPr>
            <a:r>
              <a:rPr lang="en-US" sz="2000" dirty="0" smtClean="0">
                <a:solidFill>
                  <a:schemeClr val="tx1"/>
                </a:solidFill>
              </a:rPr>
              <a:t>Property Value</a:t>
            </a:r>
          </a:p>
          <a:p>
            <a:pPr marL="68580" indent="0" algn="ctr">
              <a:lnSpc>
                <a:spcPct val="150000"/>
              </a:lnSpc>
              <a:buNone/>
            </a:pPr>
            <a:endParaRPr lang="en-US" sz="2000" dirty="0">
              <a:solidFill>
                <a:schemeClr val="tx1"/>
              </a:solidFill>
            </a:endParaRPr>
          </a:p>
        </p:txBody>
      </p:sp>
      <p:sp>
        <p:nvSpPr>
          <p:cNvPr id="8" name="Content Placeholder 2"/>
          <p:cNvSpPr txBox="1">
            <a:spLocks/>
          </p:cNvSpPr>
          <p:nvPr/>
        </p:nvSpPr>
        <p:spPr>
          <a:xfrm>
            <a:off x="4625412" y="2008909"/>
            <a:ext cx="4091958" cy="3505200"/>
          </a:xfrm>
          <a:prstGeom prst="rect">
            <a:avLst/>
          </a:prstGeom>
          <a:solidFill>
            <a:schemeClr val="bg1">
              <a:lumMod val="75000"/>
              <a:alpha val="85000"/>
            </a:schemeClr>
          </a:solidFill>
        </p:spPr>
        <p:txBody>
          <a:bodyPr vert="horz" lIns="91440" tIns="45720" rIns="91440" bIns="45720" rtlCol="0">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lnSpc>
                <a:spcPct val="150000"/>
              </a:lnSpc>
              <a:buFont typeface="Wingdings 2" pitchFamily="18" charset="2"/>
              <a:buNone/>
            </a:pPr>
            <a:r>
              <a:rPr lang="en-US" sz="2000" b="1" dirty="0" smtClean="0">
                <a:solidFill>
                  <a:schemeClr val="tx1"/>
                </a:solidFill>
              </a:rPr>
              <a:t>IF </a:t>
            </a:r>
            <a:r>
              <a:rPr lang="en-US" sz="2000" b="1" dirty="0" smtClean="0">
                <a:solidFill>
                  <a:srgbClr val="FF0000"/>
                </a:solidFill>
              </a:rPr>
              <a:t>No Causal </a:t>
            </a:r>
            <a:r>
              <a:rPr lang="en-US" sz="2000" b="1" dirty="0" smtClean="0">
                <a:solidFill>
                  <a:schemeClr val="tx1"/>
                </a:solidFill>
              </a:rPr>
              <a:t>Relationships</a:t>
            </a:r>
          </a:p>
          <a:p>
            <a:pPr marL="68580" indent="0" algn="ctr">
              <a:lnSpc>
                <a:spcPct val="150000"/>
              </a:lnSpc>
              <a:buFont typeface="Wingdings 2" pitchFamily="18" charset="2"/>
              <a:buNone/>
            </a:pPr>
            <a:r>
              <a:rPr lang="en-US" sz="2000" dirty="0" smtClean="0">
                <a:solidFill>
                  <a:schemeClr val="tx1"/>
                </a:solidFill>
              </a:rPr>
              <a:t>Uniform Pattern for all</a:t>
            </a:r>
          </a:p>
          <a:p>
            <a:pPr marL="68580" indent="0" algn="ctr">
              <a:lnSpc>
                <a:spcPct val="150000"/>
              </a:lnSpc>
              <a:buFont typeface="Wingdings 2" pitchFamily="18" charset="2"/>
              <a:buNone/>
            </a:pPr>
            <a:r>
              <a:rPr lang="en-US" sz="2000" dirty="0" smtClean="0">
                <a:solidFill>
                  <a:schemeClr val="tx1"/>
                </a:solidFill>
              </a:rPr>
              <a:t>Growth</a:t>
            </a:r>
          </a:p>
          <a:p>
            <a:pPr marL="68580" indent="0" algn="ctr">
              <a:lnSpc>
                <a:spcPct val="150000"/>
              </a:lnSpc>
              <a:buFont typeface="Wingdings 2" pitchFamily="18" charset="2"/>
              <a:buNone/>
            </a:pPr>
            <a:r>
              <a:rPr lang="en-US" sz="2000" dirty="0" smtClean="0">
                <a:solidFill>
                  <a:schemeClr val="tx1"/>
                </a:solidFill>
              </a:rPr>
              <a:t>Value</a:t>
            </a:r>
          </a:p>
          <a:p>
            <a:pPr marL="68580" indent="0" algn="ctr">
              <a:lnSpc>
                <a:spcPct val="150000"/>
              </a:lnSpc>
              <a:buFont typeface="Wingdings 2" pitchFamily="18" charset="2"/>
              <a:buNone/>
            </a:pPr>
            <a:r>
              <a:rPr lang="en-US" sz="2000" dirty="0" smtClean="0">
                <a:solidFill>
                  <a:schemeClr val="tx1"/>
                </a:solidFill>
              </a:rPr>
              <a:t>For Residential and Commercial</a:t>
            </a:r>
          </a:p>
          <a:p>
            <a:pPr marL="68580" indent="0" algn="ctr">
              <a:lnSpc>
                <a:spcPct val="150000"/>
              </a:lnSpc>
              <a:buFont typeface="Wingdings 2" pitchFamily="18" charset="2"/>
              <a:buNone/>
            </a:pPr>
            <a:r>
              <a:rPr lang="en-US" sz="2000" dirty="0" smtClean="0">
                <a:solidFill>
                  <a:schemeClr val="tx1"/>
                </a:solidFill>
              </a:rPr>
              <a:t>Property Value</a:t>
            </a:r>
          </a:p>
          <a:p>
            <a:pPr marL="68580" indent="0" algn="ctr">
              <a:lnSpc>
                <a:spcPct val="150000"/>
              </a:lnSpc>
              <a:buFont typeface="Wingdings 2" pitchFamily="18" charset="2"/>
              <a:buNone/>
            </a:pPr>
            <a:endParaRPr lang="en-US" sz="2000" dirty="0">
              <a:solidFill>
                <a:schemeClr val="tx1"/>
              </a:solidFill>
            </a:endParaRPr>
          </a:p>
        </p:txBody>
      </p:sp>
    </p:spTree>
    <p:extLst>
      <p:ext uri="{BB962C8B-B14F-4D97-AF65-F5344CB8AC3E}">
        <p14:creationId xmlns:p14="http://schemas.microsoft.com/office/powerpoint/2010/main" val="951488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219200"/>
            <a:ext cx="6934200" cy="2438400"/>
          </a:xfrm>
        </p:spPr>
        <p:txBody>
          <a:bodyPr/>
          <a:lstStyle/>
          <a:p>
            <a:r>
              <a:rPr lang="en-US" dirty="0" smtClean="0"/>
              <a:t>MetroGIS Databases</a:t>
            </a:r>
          </a:p>
          <a:p>
            <a:pPr lvl="1"/>
            <a:r>
              <a:rPr lang="en-US" dirty="0" smtClean="0"/>
              <a:t>Property Values </a:t>
            </a:r>
          </a:p>
          <a:p>
            <a:r>
              <a:rPr lang="en-US" dirty="0"/>
              <a:t>MnDot Databases </a:t>
            </a:r>
            <a:r>
              <a:rPr lang="en-US" sz="1200" dirty="0" smtClean="0"/>
              <a:t>(Minnesota </a:t>
            </a:r>
            <a:r>
              <a:rPr lang="en-US" sz="1200" dirty="0"/>
              <a:t>Department of </a:t>
            </a:r>
            <a:r>
              <a:rPr lang="en-US" sz="1200" dirty="0" smtClean="0"/>
              <a:t>Transportation)</a:t>
            </a:r>
            <a:endParaRPr lang="en-US" sz="1200" dirty="0"/>
          </a:p>
          <a:p>
            <a:pPr lvl="1"/>
            <a:r>
              <a:rPr lang="en-US" dirty="0" smtClean="0"/>
              <a:t>Traffic Flow Sensor</a:t>
            </a:r>
          </a:p>
          <a:p>
            <a:pPr lvl="1"/>
            <a:r>
              <a:rPr lang="en-US" dirty="0" smtClean="0"/>
              <a:t>Road Characteristics</a:t>
            </a:r>
          </a:p>
        </p:txBody>
      </p:sp>
      <p:sp>
        <p:nvSpPr>
          <p:cNvPr id="4" name="Rectangle 3"/>
          <p:cNvSpPr/>
          <p:nvPr/>
        </p:nvSpPr>
        <p:spPr>
          <a:xfrm>
            <a:off x="4876800" y="28575"/>
            <a:ext cx="3200400" cy="523220"/>
          </a:xfrm>
          <a:prstGeom prst="rect">
            <a:avLst/>
          </a:prstGeom>
        </p:spPr>
        <p:txBody>
          <a:bodyPr wrap="square">
            <a:spAutoFit/>
          </a:bodyPr>
          <a:lstStyle/>
          <a:p>
            <a:pPr lvl="0" algn="ctr"/>
            <a:r>
              <a:rPr lang="en-US" sz="2800" b="1" dirty="0" smtClean="0">
                <a:solidFill>
                  <a:schemeClr val="bg1">
                    <a:lumMod val="95000"/>
                  </a:schemeClr>
                </a:solidFill>
              </a:rPr>
              <a:t>Methodology</a:t>
            </a:r>
            <a:endParaRPr lang="en-US" sz="2800" b="1" dirty="0">
              <a:solidFill>
                <a:schemeClr val="bg1">
                  <a:lumMod val="95000"/>
                </a:schemeClr>
              </a:solidFill>
            </a:endParaRPr>
          </a:p>
        </p:txBody>
      </p:sp>
      <p:sp>
        <p:nvSpPr>
          <p:cNvPr id="5" name="Rectangle 4"/>
          <p:cNvSpPr/>
          <p:nvPr/>
        </p:nvSpPr>
        <p:spPr>
          <a:xfrm>
            <a:off x="4038600" y="4114800"/>
            <a:ext cx="4412673" cy="1569660"/>
          </a:xfrm>
          <a:prstGeom prst="rect">
            <a:avLst/>
          </a:prstGeom>
        </p:spPr>
        <p:txBody>
          <a:bodyPr wrap="square">
            <a:spAutoFit/>
          </a:bodyPr>
          <a:lstStyle/>
          <a:p>
            <a:pPr algn="just"/>
            <a:r>
              <a:rPr lang="en-US" sz="1600" i="1" dirty="0" smtClean="0">
                <a:solidFill>
                  <a:prstClr val="black"/>
                </a:solidFill>
                <a:latin typeface="Calibri"/>
              </a:rPr>
              <a:t>The </a:t>
            </a:r>
            <a:r>
              <a:rPr lang="en-US" sz="1600" b="1" i="1" dirty="0">
                <a:latin typeface="Calibri"/>
              </a:rPr>
              <a:t>time adjusted true value</a:t>
            </a:r>
            <a:r>
              <a:rPr lang="en-US" sz="1600" b="1" dirty="0">
                <a:latin typeface="Calibri"/>
              </a:rPr>
              <a:t> distance </a:t>
            </a:r>
            <a:r>
              <a:rPr lang="en-US" sz="1600" dirty="0">
                <a:solidFill>
                  <a:prstClr val="black"/>
                </a:solidFill>
                <a:latin typeface="Calibri"/>
              </a:rPr>
              <a:t>as the </a:t>
            </a:r>
            <a:r>
              <a:rPr lang="en-US" sz="1600" b="1" dirty="0">
                <a:solidFill>
                  <a:srgbClr val="0B02BE"/>
                </a:solidFill>
                <a:latin typeface="Calibri"/>
              </a:rPr>
              <a:t>Manhattan physical distance </a:t>
            </a:r>
            <a:r>
              <a:rPr lang="en-US" sz="1600" dirty="0">
                <a:solidFill>
                  <a:prstClr val="black"/>
                </a:solidFill>
                <a:latin typeface="Calibri"/>
              </a:rPr>
              <a:t>between two points that is weighted by the number of road blocks such as stop lights and signs, speed limits, congestions, and other restrictions that impair the mobility of commuters and accessibility of sites </a:t>
            </a:r>
            <a:r>
              <a:rPr lang="en-US" sz="1600" dirty="0" smtClean="0">
                <a:solidFill>
                  <a:prstClr val="black"/>
                </a:solidFill>
                <a:latin typeface="Calibri"/>
              </a:rPr>
              <a:t>.</a:t>
            </a:r>
            <a:endParaRPr lang="en-US" sz="1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72878"/>
            <a:ext cx="2253504" cy="225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flipV="1">
            <a:off x="2133600" y="4419600"/>
            <a:ext cx="1981200" cy="152400"/>
          </a:xfrm>
          <a:prstGeom prst="straightConnector1">
            <a:avLst/>
          </a:prstGeom>
          <a:ln>
            <a:solidFill>
              <a:srgbClr val="0B02BE"/>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24000" y="570845"/>
            <a:ext cx="2148345" cy="584775"/>
          </a:xfrm>
          <a:prstGeom prst="rect">
            <a:avLst/>
          </a:prstGeom>
          <a:noFill/>
        </p:spPr>
        <p:txBody>
          <a:bodyPr wrap="none" rtlCol="0">
            <a:spAutoFit/>
          </a:bodyPr>
          <a:lstStyle/>
          <a:p>
            <a:r>
              <a:rPr lang="en-US" sz="3200" b="1" dirty="0" smtClean="0"/>
              <a:t>Concepts</a:t>
            </a:r>
            <a:endParaRPr lang="en-US" sz="3200" b="1" dirty="0"/>
          </a:p>
        </p:txBody>
      </p:sp>
    </p:spTree>
    <p:extLst>
      <p:ext uri="{BB962C8B-B14F-4D97-AF65-F5344CB8AC3E}">
        <p14:creationId xmlns:p14="http://schemas.microsoft.com/office/powerpoint/2010/main" val="131081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76800" y="28575"/>
            <a:ext cx="3200400" cy="523220"/>
          </a:xfrm>
          <a:prstGeom prst="rect">
            <a:avLst/>
          </a:prstGeom>
        </p:spPr>
        <p:txBody>
          <a:bodyPr wrap="square">
            <a:spAutoFit/>
          </a:bodyPr>
          <a:lstStyle/>
          <a:p>
            <a:pPr lvl="0" algn="ctr"/>
            <a:r>
              <a:rPr lang="en-US" sz="2800" b="1" dirty="0" smtClean="0">
                <a:solidFill>
                  <a:schemeClr val="bg1">
                    <a:lumMod val="95000"/>
                  </a:schemeClr>
                </a:solidFill>
              </a:rPr>
              <a:t>Tools</a:t>
            </a:r>
            <a:endParaRPr lang="en-US" sz="2800" b="1" dirty="0">
              <a:solidFill>
                <a:schemeClr val="bg1">
                  <a:lumMod val="95000"/>
                </a:schemeClr>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25" y="1219201"/>
            <a:ext cx="3181209"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03480" y="1510239"/>
            <a:ext cx="2911374" cy="461665"/>
          </a:xfrm>
          <a:prstGeom prst="rect">
            <a:avLst/>
          </a:prstGeom>
          <a:noFill/>
        </p:spPr>
        <p:txBody>
          <a:bodyPr wrap="none" rtlCol="0">
            <a:spAutoFit/>
          </a:bodyPr>
          <a:lstStyle/>
          <a:p>
            <a:r>
              <a:rPr lang="en-US" sz="2400" b="1" dirty="0" smtClean="0"/>
              <a:t>Rogers, Minnesota</a:t>
            </a:r>
            <a:endParaRPr lang="en-US" sz="2400" b="1" dirty="0"/>
          </a:p>
        </p:txBody>
      </p:sp>
      <p:sp>
        <p:nvSpPr>
          <p:cNvPr id="6" name="TextBox 5"/>
          <p:cNvSpPr txBox="1"/>
          <p:nvPr/>
        </p:nvSpPr>
        <p:spPr>
          <a:xfrm rot="16200000">
            <a:off x="-58134" y="2610851"/>
            <a:ext cx="1350050" cy="230832"/>
          </a:xfrm>
          <a:prstGeom prst="rect">
            <a:avLst/>
          </a:prstGeom>
          <a:noFill/>
        </p:spPr>
        <p:txBody>
          <a:bodyPr wrap="none" rtlCol="0">
            <a:spAutoFit/>
          </a:bodyPr>
          <a:lstStyle/>
          <a:p>
            <a:r>
              <a:rPr lang="en-US" sz="900" dirty="0" smtClean="0"/>
              <a:t>Source Google Earth</a:t>
            </a:r>
            <a:endParaRPr lang="en-US" sz="900" dirty="0"/>
          </a:p>
        </p:txBody>
      </p:sp>
      <p:sp>
        <p:nvSpPr>
          <p:cNvPr id="9" name="TextBox 8"/>
          <p:cNvSpPr txBox="1"/>
          <p:nvPr/>
        </p:nvSpPr>
        <p:spPr>
          <a:xfrm rot="16200000">
            <a:off x="2431427" y="3948593"/>
            <a:ext cx="1311578" cy="230832"/>
          </a:xfrm>
          <a:prstGeom prst="rect">
            <a:avLst/>
          </a:prstGeom>
          <a:noFill/>
        </p:spPr>
        <p:txBody>
          <a:bodyPr wrap="none" rtlCol="0">
            <a:spAutoFit/>
          </a:bodyPr>
          <a:lstStyle/>
          <a:p>
            <a:r>
              <a:rPr lang="en-US" sz="900" dirty="0" smtClean="0"/>
              <a:t>Source Pierre Callies</a:t>
            </a:r>
            <a:endParaRPr lang="en-US" sz="900" dirty="0"/>
          </a:p>
        </p:txBody>
      </p:sp>
      <p:sp>
        <p:nvSpPr>
          <p:cNvPr id="7" name="TextBox 6"/>
          <p:cNvSpPr txBox="1"/>
          <p:nvPr/>
        </p:nvSpPr>
        <p:spPr>
          <a:xfrm>
            <a:off x="3668065" y="4719798"/>
            <a:ext cx="864339" cy="276999"/>
          </a:xfrm>
          <a:prstGeom prst="rect">
            <a:avLst/>
          </a:prstGeom>
          <a:noFill/>
        </p:spPr>
        <p:txBody>
          <a:bodyPr wrap="none" rtlCol="0">
            <a:spAutoFit/>
          </a:bodyPr>
          <a:lstStyle/>
          <a:p>
            <a:r>
              <a:rPr lang="en-US" sz="1200" dirty="0" smtClean="0"/>
              <a:t>Land Use</a:t>
            </a:r>
            <a:endParaRPr lang="en-US" sz="1200" dirty="0"/>
          </a:p>
        </p:txBody>
      </p:sp>
      <p:sp>
        <p:nvSpPr>
          <p:cNvPr id="11" name="TextBox 10"/>
          <p:cNvSpPr txBox="1"/>
          <p:nvPr/>
        </p:nvSpPr>
        <p:spPr>
          <a:xfrm>
            <a:off x="690743" y="3394365"/>
            <a:ext cx="1162498" cy="276999"/>
          </a:xfrm>
          <a:prstGeom prst="rect">
            <a:avLst/>
          </a:prstGeom>
          <a:noFill/>
        </p:spPr>
        <p:txBody>
          <a:bodyPr wrap="none" rtlCol="0">
            <a:spAutoFit/>
          </a:bodyPr>
          <a:lstStyle/>
          <a:p>
            <a:r>
              <a:rPr lang="en-US" sz="1200" dirty="0" smtClean="0"/>
              <a:t>Photography</a:t>
            </a:r>
            <a:endParaRPr lang="en-US" sz="1200" dirty="0"/>
          </a:p>
        </p:txBody>
      </p:sp>
      <p:pic>
        <p:nvPicPr>
          <p:cNvPr id="409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174923" y="2403719"/>
            <a:ext cx="2867297" cy="2286000"/>
          </a:xfrm>
          <a:prstGeom prst="rect">
            <a:avLst/>
          </a:prstGeom>
          <a:noFill/>
          <a:ln w="158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print"/>
          <a:srcRect/>
          <a:stretch>
            <a:fillRect/>
          </a:stretch>
        </p:blipFill>
        <p:spPr bwMode="auto">
          <a:xfrm>
            <a:off x="5562600" y="3546719"/>
            <a:ext cx="2879436" cy="2209800"/>
          </a:xfrm>
          <a:prstGeom prst="rect">
            <a:avLst/>
          </a:prstGeom>
          <a:noFill/>
          <a:ln w="15875">
            <a:solidFill>
              <a:schemeClr val="bg1">
                <a:lumMod val="75000"/>
              </a:schemeClr>
            </a:solidFill>
            <a:miter lim="800000"/>
            <a:headEnd/>
            <a:tailEnd/>
          </a:ln>
        </p:spPr>
      </p:pic>
      <p:sp>
        <p:nvSpPr>
          <p:cNvPr id="13" name="TextBox 12"/>
          <p:cNvSpPr txBox="1"/>
          <p:nvPr/>
        </p:nvSpPr>
        <p:spPr>
          <a:xfrm rot="16200000">
            <a:off x="7997042" y="5080693"/>
            <a:ext cx="1120820" cy="230832"/>
          </a:xfrm>
          <a:prstGeom prst="rect">
            <a:avLst/>
          </a:prstGeom>
          <a:noFill/>
        </p:spPr>
        <p:txBody>
          <a:bodyPr wrap="none" rtlCol="0">
            <a:spAutoFit/>
          </a:bodyPr>
          <a:lstStyle/>
          <a:p>
            <a:r>
              <a:rPr lang="en-US" sz="900" dirty="0" smtClean="0"/>
              <a:t>Source MetroGIS</a:t>
            </a:r>
            <a:endParaRPr lang="en-US" sz="900" dirty="0"/>
          </a:p>
        </p:txBody>
      </p:sp>
      <p:sp>
        <p:nvSpPr>
          <p:cNvPr id="14" name="TextBox 13"/>
          <p:cNvSpPr txBox="1"/>
          <p:nvPr/>
        </p:nvSpPr>
        <p:spPr>
          <a:xfrm>
            <a:off x="5533868" y="5726209"/>
            <a:ext cx="2908168" cy="276999"/>
          </a:xfrm>
          <a:prstGeom prst="rect">
            <a:avLst/>
          </a:prstGeom>
          <a:noFill/>
        </p:spPr>
        <p:txBody>
          <a:bodyPr wrap="none" rtlCol="0">
            <a:spAutoFit/>
          </a:bodyPr>
          <a:lstStyle/>
          <a:p>
            <a:r>
              <a:rPr lang="en-US" sz="1200" dirty="0" smtClean="0"/>
              <a:t>Property Identification and Changes</a:t>
            </a:r>
            <a:endParaRPr lang="en-US" sz="1200" dirty="0"/>
          </a:p>
        </p:txBody>
      </p:sp>
      <p:sp>
        <p:nvSpPr>
          <p:cNvPr id="15" name="TextBox 14"/>
          <p:cNvSpPr txBox="1"/>
          <p:nvPr/>
        </p:nvSpPr>
        <p:spPr>
          <a:xfrm>
            <a:off x="1395098" y="5196109"/>
            <a:ext cx="2969083" cy="646331"/>
          </a:xfrm>
          <a:prstGeom prst="rect">
            <a:avLst/>
          </a:prstGeom>
          <a:noFill/>
          <a:ln>
            <a:solidFill>
              <a:srgbClr val="FF0000"/>
            </a:solidFill>
          </a:ln>
        </p:spPr>
        <p:txBody>
          <a:bodyPr wrap="none" rtlCol="0">
            <a:spAutoFit/>
          </a:bodyPr>
          <a:lstStyle/>
          <a:p>
            <a:pPr algn="ctr"/>
            <a:r>
              <a:rPr lang="en-US" dirty="0" smtClean="0">
                <a:solidFill>
                  <a:srgbClr val="FF0000"/>
                </a:solidFill>
              </a:rPr>
              <a:t>Interstate 94 and MN 101</a:t>
            </a:r>
          </a:p>
          <a:p>
            <a:pPr algn="ctr"/>
            <a:r>
              <a:rPr lang="en-US" dirty="0" smtClean="0">
                <a:solidFill>
                  <a:srgbClr val="FF0000"/>
                </a:solidFill>
              </a:rPr>
              <a:t>Interchange</a:t>
            </a:r>
            <a:endParaRPr lang="en-US" dirty="0">
              <a:solidFill>
                <a:srgbClr val="FF0000"/>
              </a:solidFill>
            </a:endParaRPr>
          </a:p>
        </p:txBody>
      </p:sp>
      <p:cxnSp>
        <p:nvCxnSpPr>
          <p:cNvPr id="10" name="Straight Arrow Connector 9"/>
          <p:cNvCxnSpPr>
            <a:stCxn id="15" idx="0"/>
          </p:cNvCxnSpPr>
          <p:nvPr/>
        </p:nvCxnSpPr>
        <p:spPr>
          <a:xfrm flipV="1">
            <a:off x="2879640" y="3662951"/>
            <a:ext cx="1602562" cy="153315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p:cNvCxnSpPr>
          <p:nvPr/>
        </p:nvCxnSpPr>
        <p:spPr>
          <a:xfrm flipV="1">
            <a:off x="2879640" y="4690509"/>
            <a:ext cx="3886200" cy="50560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0"/>
          </p:cNvCxnSpPr>
          <p:nvPr/>
        </p:nvCxnSpPr>
        <p:spPr>
          <a:xfrm flipH="1" flipV="1">
            <a:off x="1889040" y="2028974"/>
            <a:ext cx="990600" cy="316713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9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7664"/>
            <a:ext cx="8153400" cy="724936"/>
          </a:xfrm>
        </p:spPr>
        <p:txBody>
          <a:bodyPr>
            <a:normAutofit/>
          </a:bodyPr>
          <a:lstStyle/>
          <a:p>
            <a:pPr algn="ctr"/>
            <a:r>
              <a:rPr lang="en-US" sz="3000" b="1" dirty="0" smtClean="0"/>
              <a:t>Parsimonious and Expended Specifications</a:t>
            </a:r>
            <a:endParaRPr lang="en-US" sz="3000" b="1" dirty="0"/>
          </a:p>
        </p:txBody>
      </p:sp>
      <p:sp>
        <p:nvSpPr>
          <p:cNvPr id="3" name="Content Placeholder 2"/>
          <p:cNvSpPr>
            <a:spLocks noGrp="1"/>
          </p:cNvSpPr>
          <p:nvPr>
            <p:ph idx="1"/>
          </p:nvPr>
        </p:nvSpPr>
        <p:spPr>
          <a:xfrm>
            <a:off x="1143000" y="1828800"/>
            <a:ext cx="6777317" cy="3924748"/>
          </a:xfrm>
        </p:spPr>
        <p:txBody>
          <a:bodyPr>
            <a:normAutofit lnSpcReduction="10000"/>
          </a:bodyPr>
          <a:lstStyle/>
          <a:p>
            <a:pPr marL="68580" indent="0" algn="ctr">
              <a:lnSpc>
                <a:spcPct val="150000"/>
              </a:lnSpc>
              <a:buNone/>
            </a:pPr>
            <a:r>
              <a:rPr lang="en-US" i="1" dirty="0" smtClean="0"/>
              <a:t>Disaggregation </a:t>
            </a:r>
            <a:r>
              <a:rPr lang="en-US" i="1" dirty="0"/>
              <a:t>increases the prediction accuracy of hedonic house price estimates and that the procedure used to construct housing submarket can contribute to the efficiency of resulting market value </a:t>
            </a:r>
            <a:r>
              <a:rPr lang="en-US" i="1" dirty="0" smtClean="0"/>
              <a:t>predictions .</a:t>
            </a:r>
            <a:br>
              <a:rPr lang="en-US" i="1" dirty="0" smtClean="0"/>
            </a:br>
            <a:r>
              <a:rPr lang="en-US" dirty="0" smtClean="0"/>
              <a:t>(</a:t>
            </a:r>
            <a:r>
              <a:rPr lang="en-US" dirty="0"/>
              <a:t>Goodman and Thibodeau 2003)</a:t>
            </a:r>
            <a:r>
              <a:rPr lang="en-US" dirty="0" smtClean="0"/>
              <a:t> </a:t>
            </a:r>
            <a:endParaRPr lang="en-US" dirty="0"/>
          </a:p>
        </p:txBody>
      </p:sp>
      <p:sp>
        <p:nvSpPr>
          <p:cNvPr id="4" name="Rectangle 3"/>
          <p:cNvSpPr/>
          <p:nvPr/>
        </p:nvSpPr>
        <p:spPr>
          <a:xfrm>
            <a:off x="4648200" y="28575"/>
            <a:ext cx="3505200" cy="400110"/>
          </a:xfrm>
          <a:prstGeom prst="rect">
            <a:avLst/>
          </a:prstGeom>
        </p:spPr>
        <p:txBody>
          <a:bodyPr wrap="square">
            <a:spAutoFit/>
          </a:bodyPr>
          <a:lstStyle/>
          <a:p>
            <a:pPr lvl="0" algn="ctr"/>
            <a:r>
              <a:rPr lang="en-US" sz="2000" b="1" dirty="0" smtClean="0">
                <a:solidFill>
                  <a:schemeClr val="bg1">
                    <a:lumMod val="95000"/>
                  </a:schemeClr>
                </a:solidFill>
              </a:rPr>
              <a:t>Goodman and Thibodeau</a:t>
            </a:r>
            <a:endParaRPr lang="en-US" sz="2000" b="1" dirty="0">
              <a:solidFill>
                <a:schemeClr val="bg1">
                  <a:lumMod val="95000"/>
                </a:schemeClr>
              </a:solidFill>
            </a:endParaRPr>
          </a:p>
        </p:txBody>
      </p:sp>
    </p:spTree>
    <p:extLst>
      <p:ext uri="{BB962C8B-B14F-4D97-AF65-F5344CB8AC3E}">
        <p14:creationId xmlns:p14="http://schemas.microsoft.com/office/powerpoint/2010/main" val="2308274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76800" y="28575"/>
            <a:ext cx="3124200" cy="523220"/>
          </a:xfrm>
          <a:prstGeom prst="rect">
            <a:avLst/>
          </a:prstGeom>
        </p:spPr>
        <p:txBody>
          <a:bodyPr wrap="square">
            <a:spAutoFit/>
          </a:bodyPr>
          <a:lstStyle/>
          <a:p>
            <a:pPr lvl="0" algn="ctr"/>
            <a:r>
              <a:rPr lang="en-US" sz="2800" b="1" dirty="0" smtClean="0">
                <a:solidFill>
                  <a:schemeClr val="bg1">
                    <a:lumMod val="95000"/>
                  </a:schemeClr>
                </a:solidFill>
              </a:rPr>
              <a:t>Brigham 1965</a:t>
            </a:r>
            <a:endParaRPr lang="en-US" sz="2800" b="1" dirty="0">
              <a:solidFill>
                <a:schemeClr val="bg1">
                  <a:lumMod val="95000"/>
                </a:schemeClr>
              </a:solidFill>
            </a:endParaRPr>
          </a:p>
        </p:txBody>
      </p:sp>
      <p:sp>
        <p:nvSpPr>
          <p:cNvPr id="5" name="Content Placeholder 4"/>
          <p:cNvSpPr>
            <a:spLocks noGrp="1"/>
          </p:cNvSpPr>
          <p:nvPr>
            <p:ph sz="half" idx="2"/>
          </p:nvPr>
        </p:nvSpPr>
        <p:spPr>
          <a:xfrm>
            <a:off x="990600" y="1219200"/>
            <a:ext cx="7111679" cy="4362691"/>
          </a:xfrm>
        </p:spPr>
        <p:txBody>
          <a:bodyPr>
            <a:normAutofit fontScale="92500"/>
          </a:bodyPr>
          <a:lstStyle/>
          <a:p>
            <a:pPr marL="68580" indent="0" algn="ctr">
              <a:lnSpc>
                <a:spcPct val="150000"/>
              </a:lnSpc>
              <a:buNone/>
            </a:pPr>
            <a:r>
              <a:rPr lang="en-US" i="1" dirty="0"/>
              <a:t>If transportation were </a:t>
            </a:r>
            <a:r>
              <a:rPr lang="en-US" b="1" i="1" dirty="0"/>
              <a:t>instantaneous</a:t>
            </a:r>
            <a:r>
              <a:rPr lang="en-US" i="1" dirty="0"/>
              <a:t> and </a:t>
            </a:r>
            <a:r>
              <a:rPr lang="en-US" b="1" i="1" dirty="0"/>
              <a:t>costless</a:t>
            </a:r>
            <a:r>
              <a:rPr lang="en-US" i="1" dirty="0"/>
              <a:t>, then the urban population could </a:t>
            </a:r>
            <a:r>
              <a:rPr lang="en-US" b="1" i="1" dirty="0"/>
              <a:t>spread out over all usable</a:t>
            </a:r>
            <a:r>
              <a:rPr lang="en-US" i="1" dirty="0"/>
              <a:t> and all land price would be reduced to their approximate value in the best alternative use. But transportation is not instantaneous and costless, and since modern life requires the concentration of people in cities, urban land takes on a special accessibility </a:t>
            </a:r>
            <a:r>
              <a:rPr lang="en-US" i="1" dirty="0" smtClean="0"/>
              <a:t>value</a:t>
            </a:r>
            <a:r>
              <a:rPr lang="en-US" dirty="0"/>
              <a:t>.</a:t>
            </a:r>
          </a:p>
        </p:txBody>
      </p:sp>
    </p:spTree>
    <p:extLst>
      <p:ext uri="{BB962C8B-B14F-4D97-AF65-F5344CB8AC3E}">
        <p14:creationId xmlns:p14="http://schemas.microsoft.com/office/powerpoint/2010/main" val="3299003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425" y="1094339"/>
            <a:ext cx="3581400" cy="724936"/>
          </a:xfrm>
        </p:spPr>
        <p:txBody>
          <a:bodyPr>
            <a:normAutofit/>
          </a:bodyPr>
          <a:lstStyle/>
          <a:p>
            <a:pPr algn="ctr"/>
            <a:r>
              <a:rPr lang="en-US" sz="3000" b="1" dirty="0" smtClean="0"/>
              <a:t>Land Prices</a:t>
            </a:r>
            <a:endParaRPr lang="en-US" sz="3000" b="1" dirty="0"/>
          </a:p>
        </p:txBody>
      </p:sp>
      <p:sp>
        <p:nvSpPr>
          <p:cNvPr id="3" name="Content Placeholder 2"/>
          <p:cNvSpPr>
            <a:spLocks noGrp="1"/>
          </p:cNvSpPr>
          <p:nvPr>
            <p:ph idx="1"/>
          </p:nvPr>
        </p:nvSpPr>
        <p:spPr>
          <a:xfrm>
            <a:off x="838200" y="4800600"/>
            <a:ext cx="7239000" cy="1676400"/>
          </a:xfrm>
        </p:spPr>
        <p:txBody>
          <a:bodyPr>
            <a:normAutofit/>
          </a:bodyPr>
          <a:lstStyle/>
          <a:p>
            <a:pPr marL="68580" indent="0" algn="ctr">
              <a:lnSpc>
                <a:spcPct val="150000"/>
              </a:lnSpc>
              <a:buNone/>
            </a:pPr>
            <a:r>
              <a:rPr lang="en-US" sz="2000" dirty="0"/>
              <a:t>Land price is proportional to lend rent, and the price of land at the boundary of an urban area equals the value of Agricultural Land.</a:t>
            </a:r>
          </a:p>
        </p:txBody>
      </p:sp>
      <p:sp>
        <p:nvSpPr>
          <p:cNvPr id="4" name="Rectangle 3"/>
          <p:cNvSpPr/>
          <p:nvPr/>
        </p:nvSpPr>
        <p:spPr>
          <a:xfrm>
            <a:off x="4648200" y="28575"/>
            <a:ext cx="3505200" cy="400110"/>
          </a:xfrm>
          <a:prstGeom prst="rect">
            <a:avLst/>
          </a:prstGeom>
        </p:spPr>
        <p:txBody>
          <a:bodyPr wrap="square">
            <a:spAutoFit/>
          </a:bodyPr>
          <a:lstStyle/>
          <a:p>
            <a:pPr lvl="0" algn="ctr"/>
            <a:r>
              <a:rPr lang="en-US" sz="2000" b="1" dirty="0" smtClean="0">
                <a:solidFill>
                  <a:schemeClr val="bg1">
                    <a:lumMod val="95000"/>
                  </a:schemeClr>
                </a:solidFill>
              </a:rPr>
              <a:t>Goodman and Thibodeau</a:t>
            </a:r>
            <a:endParaRPr lang="en-US" sz="2000" b="1" dirty="0">
              <a:solidFill>
                <a:schemeClr val="bg1">
                  <a:lumMod val="9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9" y="1847850"/>
            <a:ext cx="3032379" cy="266978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9850" y="2362200"/>
            <a:ext cx="1885950" cy="2514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347787"/>
            <a:ext cx="2389732" cy="1585913"/>
          </a:xfrm>
          <a:prstGeom prst="rect">
            <a:avLst/>
          </a:prstGeom>
        </p:spPr>
      </p:pic>
    </p:spTree>
    <p:extLst>
      <p:ext uri="{BB962C8B-B14F-4D97-AF65-F5344CB8AC3E}">
        <p14:creationId xmlns:p14="http://schemas.microsoft.com/office/powerpoint/2010/main" val="4194232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3803</TotalTime>
  <Words>3474</Words>
  <Application>Microsoft Office PowerPoint</Application>
  <PresentationFormat>On-screen Show (4:3)</PresentationFormat>
  <Paragraphs>218</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Cambria</vt:lpstr>
      <vt:lpstr>Cambria Math</vt:lpstr>
      <vt:lpstr>Century Gothic</vt:lpstr>
      <vt:lpstr>Times New Roman</vt:lpstr>
      <vt:lpstr>Wingdings 2</vt:lpstr>
      <vt:lpstr>Austin</vt:lpstr>
      <vt:lpstr>The Longitudinal and Cross Sectional  Economic Impacts of Highway Interchanges</vt:lpstr>
      <vt:lpstr>PowerPoint Presentation</vt:lpstr>
      <vt:lpstr>PowerPoint Presentation</vt:lpstr>
      <vt:lpstr>PowerPoint Presentation</vt:lpstr>
      <vt:lpstr>PowerPoint Presentation</vt:lpstr>
      <vt:lpstr>PowerPoint Presentation</vt:lpstr>
      <vt:lpstr>Parsimonious and Expended Specifications</vt:lpstr>
      <vt:lpstr>PowerPoint Presentation</vt:lpstr>
      <vt:lpstr>Land Prices</vt:lpstr>
      <vt:lpstr>PowerPoint Presentation</vt:lpstr>
      <vt:lpstr>Time-Space-Cost Convergences</vt:lpstr>
      <vt:lpstr>Time-Space-Cost Convergences</vt:lpstr>
      <vt:lpstr>PowerPoint Presentation</vt:lpstr>
      <vt:lpstr>Rogers, Minnesota</vt:lpstr>
      <vt:lpstr>PowerPoint Presentation</vt:lpstr>
      <vt:lpstr>PowerPoint Presentation</vt:lpstr>
      <vt:lpstr>PowerPoint Presentation</vt:lpstr>
      <vt:lpstr>Most Likely</vt:lpstr>
    </vt:vector>
  </TitlesOfParts>
  <Company>Business Faculty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System Master Thesis Proposal</dc:title>
  <dc:creator>Admin</dc:creator>
  <cp:lastModifiedBy>Callies, Pierre J.</cp:lastModifiedBy>
  <cp:revision>39</cp:revision>
  <cp:lastPrinted>2013-05-08T16:12:55Z</cp:lastPrinted>
  <dcterms:created xsi:type="dcterms:W3CDTF">2012-11-28T05:06:09Z</dcterms:created>
  <dcterms:modified xsi:type="dcterms:W3CDTF">2014-09-22T15:05:02Z</dcterms:modified>
</cp:coreProperties>
</file>